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4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Masters/slideMaster1.xml" ContentType="application/vnd.openxmlformats-officedocument.presentationml.slideMaster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comments/comment1.xml" ContentType="application/vnd.openxmlformats-officedocument.presentationml.comment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30.xml" ContentType="application/vnd.openxmlformats-officedocument.presentationml.tags+xml"/>
  <Override PartName="/ppt/tags/tag8.xml" ContentType="application/vnd.openxmlformats-officedocument.presentationml.tags+xml"/>
  <Override PartName="/ppt/tags/tag35.xml" ContentType="application/vnd.openxmlformats-officedocument.presentationml.tags+xml"/>
  <Override PartName="/ppt/tags/tag10.xml" ContentType="application/vnd.openxmlformats-officedocument.presentationml.tags+xml"/>
  <Override PartName="/ppt/tags/tag34.xml" ContentType="application/vnd.openxmlformats-officedocument.presentationml.tags+xml"/>
  <Override PartName="/ppt/tags/tag9.xml" ContentType="application/vnd.openxmlformats-officedocument.presentationml.tags+xml"/>
  <Override PartName="/ppt/tags/tag6.xml" ContentType="application/vnd.openxmlformats-officedocument.presentationml.tags+xml"/>
  <Override PartName="/ppt/tags/tag37.xml" ContentType="application/vnd.openxmlformats-officedocument.presentationml.tag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33.xml" ContentType="application/vnd.openxmlformats-officedocument.presentationml.tags+xml"/>
  <Override PartName="/ppt/tags/tag7.xml" ContentType="application/vnd.openxmlformats-officedocument.presentationml.tags+xml"/>
  <Override PartName="/ppt/tags/tag3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ustom.xml" ContentType="application/vnd.openxmlformats-officedocument.custom-properties+xml"/>
  <Override PartName="/docProps/core.xml" ContentType="application/vnd.openxmlformats-package.core-propertie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22.xml" ContentType="application/vnd.openxmlformats-officedocument.presentationml.tags+xml"/>
  <Override PartName="/ppt/tags/tag21.xml" ContentType="application/vnd.openxmlformats-officedocument.presentationml.tags+xml"/>
  <Override PartName="/ppt/tags/tag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32.xml" ContentType="application/vnd.openxmlformats-officedocument.presentationml.tags+xml"/>
  <Override PartName="/ppt/tags/tag31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sldIdLst>
    <p:sldId id="257" r:id="rId2"/>
    <p:sldId id="282" r:id="rId3"/>
    <p:sldId id="317" r:id="rId4"/>
    <p:sldId id="316" r:id="rId5"/>
    <p:sldId id="283" r:id="rId6"/>
    <p:sldId id="284" r:id="rId7"/>
    <p:sldId id="295" r:id="rId8"/>
    <p:sldId id="285" r:id="rId9"/>
    <p:sldId id="303" r:id="rId10"/>
    <p:sldId id="345" r:id="rId11"/>
    <p:sldId id="305" r:id="rId12"/>
    <p:sldId id="323" r:id="rId13"/>
    <p:sldId id="324" r:id="rId14"/>
    <p:sldId id="325" r:id="rId15"/>
    <p:sldId id="342" r:id="rId16"/>
    <p:sldId id="286" r:id="rId17"/>
    <p:sldId id="333" r:id="rId18"/>
    <p:sldId id="334" r:id="rId19"/>
    <p:sldId id="335" r:id="rId20"/>
    <p:sldId id="336" r:id="rId21"/>
    <p:sldId id="337" r:id="rId22"/>
    <p:sldId id="338" r:id="rId23"/>
    <p:sldId id="341" r:id="rId24"/>
    <p:sldId id="339" r:id="rId25"/>
    <p:sldId id="340" r:id="rId26"/>
    <p:sldId id="288" r:id="rId27"/>
    <p:sldId id="301" r:id="rId28"/>
    <p:sldId id="307" r:id="rId29"/>
    <p:sldId id="309" r:id="rId30"/>
    <p:sldId id="315" r:id="rId31"/>
    <p:sldId id="310" r:id="rId32"/>
    <p:sldId id="312" r:id="rId33"/>
    <p:sldId id="314" r:id="rId34"/>
    <p:sldId id="311" r:id="rId35"/>
    <p:sldId id="306" r:id="rId36"/>
    <p:sldId id="289" r:id="rId37"/>
    <p:sldId id="298" r:id="rId38"/>
    <p:sldId id="343" r:id="rId39"/>
    <p:sldId id="318" r:id="rId40"/>
    <p:sldId id="322" r:id="rId41"/>
    <p:sldId id="346" r:id="rId42"/>
    <p:sldId id="347" r:id="rId43"/>
    <p:sldId id="321" r:id="rId44"/>
    <p:sldId id="348" r:id="rId45"/>
    <p:sldId id="349" r:id="rId46"/>
  </p:sldIdLst>
  <p:sldSz cx="9144000" cy="6858000" type="screen4x3"/>
  <p:notesSz cx="7010400" cy="92360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Mallozi" initials="GM" lastIdx="1" clrIdx="0">
    <p:extLst>
      <p:ext uri="{19B8F6BF-5375-455C-9EA6-DF929625EA0E}">
        <p15:presenceInfo xmlns:p15="http://schemas.microsoft.com/office/powerpoint/2012/main" userId="S-1-5-21-3439941567-4185515291-842579136-2391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1" autoAdjust="0"/>
    <p:restoredTop sz="94660"/>
  </p:normalViewPr>
  <p:slideViewPr>
    <p:cSldViewPr>
      <p:cViewPr varScale="1">
        <p:scale>
          <a:sx n="125" d="100"/>
          <a:sy n="125" d="100"/>
        </p:scale>
        <p:origin x="145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04T12:52:06.670" idx="1">
    <p:pos x="10" y="10"/>
    <p:text>if there is a methods snag that drive request for new insulation...HCL should challenge the request and contact BA integrator before doing the change.</p:text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5" y="0"/>
            <a:ext cx="3037211" cy="461492"/>
          </a:xfrm>
          <a:prstGeom prst="rect">
            <a:avLst/>
          </a:prstGeom>
        </p:spPr>
        <p:txBody>
          <a:bodyPr vert="horz" lIns="89739" tIns="44870" rIns="89739" bIns="4487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1622" y="0"/>
            <a:ext cx="3037211" cy="461492"/>
          </a:xfrm>
          <a:prstGeom prst="rect">
            <a:avLst/>
          </a:prstGeom>
        </p:spPr>
        <p:txBody>
          <a:bodyPr vert="horz" lIns="89739" tIns="44870" rIns="89739" bIns="44870" rtlCol="0"/>
          <a:lstStyle>
            <a:lvl1pPr algn="r">
              <a:defRPr sz="1200"/>
            </a:lvl1pPr>
          </a:lstStyle>
          <a:p>
            <a:fld id="{7ACD5844-1730-420E-B4F6-031B4BB3859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9" tIns="44870" rIns="89739" bIns="4487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0413" y="4386513"/>
            <a:ext cx="5609576" cy="4156547"/>
          </a:xfrm>
          <a:prstGeom prst="rect">
            <a:avLst/>
          </a:prstGeom>
        </p:spPr>
        <p:txBody>
          <a:bodyPr vert="horz" lIns="89739" tIns="44870" rIns="89739" bIns="4487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5" y="8773020"/>
            <a:ext cx="3037211" cy="461492"/>
          </a:xfrm>
          <a:prstGeom prst="rect">
            <a:avLst/>
          </a:prstGeom>
        </p:spPr>
        <p:txBody>
          <a:bodyPr vert="horz" lIns="89739" tIns="44870" rIns="89739" bIns="4487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1622" y="8773020"/>
            <a:ext cx="3037211" cy="461492"/>
          </a:xfrm>
          <a:prstGeom prst="rect">
            <a:avLst/>
          </a:prstGeom>
        </p:spPr>
        <p:txBody>
          <a:bodyPr vert="horz" lIns="89739" tIns="44870" rIns="89739" bIns="44870" rtlCol="0" anchor="b"/>
          <a:lstStyle>
            <a:lvl1pPr algn="r">
              <a:defRPr sz="1200"/>
            </a:lvl1pPr>
          </a:lstStyle>
          <a:p>
            <a:fld id="{D80783F5-EF6F-4978-BC51-7E417EA95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1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Relationship Id="rId9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5.xml"/><Relationship Id="rId7" Type="http://schemas.openxmlformats.org/officeDocument/2006/relationships/oleObject" Target="../embeddings/oleObject7.bin"/><Relationship Id="rId2" Type="http://schemas.openxmlformats.org/officeDocument/2006/relationships/tags" Target="../tags/tag34.xml"/><Relationship Id="rId1" Type="http://schemas.openxmlformats.org/officeDocument/2006/relationships/vmlDrawing" Target="../drawings/vmlDrawing7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5.emf"/><Relationship Id="rId2" Type="http://schemas.openxmlformats.org/officeDocument/2006/relationships/tags" Target="../tags/tag15.xml"/><Relationship Id="rId16" Type="http://schemas.openxmlformats.org/officeDocument/2006/relationships/oleObject" Target="../embeddings/oleObject4.bin"/><Relationship Id="rId1" Type="http://schemas.openxmlformats.org/officeDocument/2006/relationships/vmlDrawing" Target="../drawings/vmlDrawing4.v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9.xml"/><Relationship Id="rId7" Type="http://schemas.openxmlformats.org/officeDocument/2006/relationships/oleObject" Target="../embeddings/oleObject5.bin"/><Relationship Id="rId2" Type="http://schemas.openxmlformats.org/officeDocument/2006/relationships/tags" Target="../tags/tag2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1.emf"/><Relationship Id="rId2" Type="http://schemas.openxmlformats.org/officeDocument/2006/relationships/tags" Target="../tags/tag3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-36512" y="0"/>
            <a:ext cx="9144000" cy="6250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42"/>
          <a:stretch/>
        </p:blipFill>
        <p:spPr>
          <a:xfrm>
            <a:off x="5220072" y="130145"/>
            <a:ext cx="3923929" cy="584558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580112" y="836712"/>
            <a:ext cx="3168352" cy="2376264"/>
          </a:xfrm>
        </p:spPr>
        <p:txBody>
          <a:bodyPr anchor="ctr" anchorCtr="0"/>
          <a:lstStyle/>
          <a:p>
            <a:r>
              <a:rPr lang="fr-FR" smtClean="0"/>
              <a:t>Modifiez le style du titre</a:t>
            </a:r>
            <a:endParaRPr lang="en-CA" dirty="0"/>
          </a:p>
        </p:txBody>
      </p:sp>
      <p:sp>
        <p:nvSpPr>
          <p:cNvPr id="15" name="Sous-titre 2"/>
          <p:cNvSpPr>
            <a:spLocks noGrp="1"/>
          </p:cNvSpPr>
          <p:nvPr>
            <p:ph type="subTitle" idx="1"/>
          </p:nvPr>
        </p:nvSpPr>
        <p:spPr>
          <a:xfrm>
            <a:off x="5580112" y="3356992"/>
            <a:ext cx="3168352" cy="2281808"/>
          </a:xfrm>
        </p:spPr>
        <p:txBody>
          <a:bodyPr lIns="0" anchor="ctr" anchorCtr="0"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CA" dirty="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0"/>
            <a:ext cx="5056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6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fr-CA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5"/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fr-CA" noProof="0" smtClean="0"/>
              <a:pPr/>
              <a:t>‹#›</a:t>
            </a:fld>
            <a:endParaRPr lang="fr-CA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55576" y="6308725"/>
            <a:ext cx="6119887" cy="360363"/>
          </a:xfr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5"/>
          <p:cNvSpPr>
            <a:spLocks noGrp="1"/>
          </p:cNvSpPr>
          <p:nvPr>
            <p:ph type="sldNum" sz="quarter" idx="15"/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6959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 sans fi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5"/>
          <p:cNvSpPr>
            <a:spLocks noGrp="1"/>
          </p:cNvSpPr>
          <p:nvPr>
            <p:ph type="sldNum" sz="quarter" idx="15"/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51520" y="764704"/>
            <a:ext cx="8892480" cy="5328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80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059832" y="2758430"/>
            <a:ext cx="3528391" cy="1390650"/>
          </a:xfrm>
          <a:prstGeom prst="rect">
            <a:avLst/>
          </a:prstGeom>
          <a:solidFill>
            <a:schemeClr val="bg1">
              <a:alpha val="47842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CA" sz="7200" b="1" i="0" dirty="0" smtClean="0">
                <a:solidFill>
                  <a:srgbClr val="808D97"/>
                </a:solidFill>
              </a:rPr>
              <a:t>Q&amp;R</a:t>
            </a:r>
            <a:endParaRPr lang="en-CA" sz="7200" b="1" i="0" dirty="0">
              <a:solidFill>
                <a:srgbClr val="808D97"/>
              </a:solidFill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Rectangle à coins arrondis 7"/>
          <p:cNvSpPr/>
          <p:nvPr userDrawn="1">
            <p:custDataLst>
              <p:tags r:id="rId5"/>
            </p:custDataLst>
          </p:nvPr>
        </p:nvSpPr>
        <p:spPr>
          <a:xfrm>
            <a:off x="1475656" y="2780928"/>
            <a:ext cx="1512168" cy="1368152"/>
          </a:xfrm>
          <a:prstGeom prst="roundRect">
            <a:avLst/>
          </a:prstGeom>
          <a:solidFill>
            <a:srgbClr val="C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73050" lvl="0" indent="-273050" algn="ctr" defTabSz="1300163">
              <a:spcBef>
                <a:spcPct val="50000"/>
              </a:spcBef>
              <a:buClr>
                <a:srgbClr val="174A7C"/>
              </a:buClr>
            </a:pPr>
            <a:r>
              <a:rPr lang="en-CA" sz="7500" b="1" dirty="0" smtClean="0">
                <a:solidFill>
                  <a:prstClr val="white"/>
                </a:solidFill>
              </a:rPr>
              <a:t>?</a:t>
            </a:r>
            <a:endParaRPr lang="en-CA" sz="7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66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732240" y="6165304"/>
            <a:ext cx="2088232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/>
          <p:cNvSpPr/>
          <p:nvPr userDrawn="1"/>
        </p:nvSpPr>
        <p:spPr>
          <a:xfrm>
            <a:off x="0" y="260648"/>
            <a:ext cx="914400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344"/>
            <a:ext cx="9144000" cy="28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07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smtClean="0"/>
              <a:t>Click to edit title</a:t>
            </a:r>
            <a:endParaRPr lang="en-CA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5"/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55576" y="6308725"/>
            <a:ext cx="6119887" cy="360363"/>
          </a:xfr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smtClean="0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5634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smtClean="0"/>
              <a:t>Click to edit title</a:t>
            </a:r>
            <a:endParaRPr lang="en-CA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368135" y="1857817"/>
            <a:ext cx="5139409" cy="4104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/>
            </a:lvl1pPr>
          </a:lstStyle>
          <a:p>
            <a:r>
              <a:rPr lang="fr-FR" smtClean="0"/>
              <a:t>Cliquez sur l'icône pour ajouter un graphique</a:t>
            </a:r>
            <a:endParaRPr lang="en-CA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68106" y="1214422"/>
            <a:ext cx="5139409" cy="639762"/>
          </a:xfrm>
        </p:spPr>
        <p:txBody>
          <a:bodyPr lIns="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smtClean="0"/>
              <a:t>Click to edit text</a:t>
            </a:r>
            <a:endParaRPr lang="en-CA" dirty="0" smtClean="0"/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5724128" y="1214422"/>
            <a:ext cx="3013757" cy="639762"/>
          </a:xfrm>
        </p:spPr>
        <p:txBody>
          <a:bodyPr lIns="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 smtClean="0"/>
              <a:t>Click to edit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24128" y="1857817"/>
            <a:ext cx="3013757" cy="4104000"/>
          </a:xfrm>
          <a:ln>
            <a:noFill/>
          </a:ln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defRPr/>
            </a:lvl5pPr>
          </a:lstStyle>
          <a:p>
            <a:pPr lvl="0"/>
            <a:r>
              <a:rPr lang="en-CA" smtClean="0"/>
              <a:t>Click to edit text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  <a:endParaRPr lang="en-CA" dirty="0" smtClean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5"/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55576" y="6308725"/>
            <a:ext cx="6119887" cy="360363"/>
          </a:xfr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smtClean="0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936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 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6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250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Image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42"/>
          <a:stretch/>
        </p:blipFill>
        <p:spPr>
          <a:xfrm>
            <a:off x="5220072" y="130145"/>
            <a:ext cx="3923929" cy="5845581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 userDrawn="1">
            <p:ph type="ctrTitle"/>
            <p:custDataLst>
              <p:tags r:id="rId5"/>
            </p:custDataLst>
          </p:nvPr>
        </p:nvSpPr>
        <p:spPr>
          <a:xfrm>
            <a:off x="5580112" y="836712"/>
            <a:ext cx="3168352" cy="2376264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cap="none" baseline="0">
                <a:solidFill>
                  <a:schemeClr val="accent1"/>
                </a:solidFill>
                <a:latin typeface="Arial Black" pitchFamily="34" charset="0"/>
              </a:defRPr>
            </a:lvl1pPr>
          </a:lstStyle>
          <a:p>
            <a:r>
              <a:rPr lang="fr-FR" noProof="0" smtClean="0"/>
              <a:t>Modifiez le style du titre</a:t>
            </a:r>
            <a:endParaRPr lang="en-CA" noProof="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5580063" y="3357563"/>
            <a:ext cx="3168650" cy="2232025"/>
          </a:xfrm>
        </p:spPr>
        <p:txBody>
          <a:bodyPr lIns="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rgbClr val="808D97"/>
                </a:solidFill>
              </a:defRPr>
            </a:lvl1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76056" cy="6858000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8" name="think-cell Slide" r:id="rId16" imgW="500" imgH="500" progId="TCLayout.ActiveDocument.1">
                  <p:embed/>
                </p:oleObj>
              </mc:Choice>
              <mc:Fallback>
                <p:oleObj name="think-cell Slide" r:id="rId16" imgW="500" imgH="500" progId="TCLayout.ActiveDocument.1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Espace réservé du titr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50729" y="188640"/>
            <a:ext cx="8397735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defRPr/>
            </a:lvl1pPr>
          </a:lstStyle>
          <a:p>
            <a:r>
              <a:rPr lang="fr-FR" noProof="0" smtClean="0"/>
              <a:t>Modifiez le style du titre</a:t>
            </a:r>
            <a:endParaRPr lang="en-CA" noProof="0" dirty="0"/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>
          <a:xfrm>
            <a:off x="1115617" y="1196752"/>
            <a:ext cx="7416823" cy="576064"/>
          </a:xfrm>
          <a:solidFill>
            <a:srgbClr val="DCE5E4"/>
          </a:solidFill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600" b="1" cap="all" baseline="0">
                <a:solidFill>
                  <a:srgbClr val="808D97"/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11"/>
            <p:custDataLst>
              <p:tags r:id="rId5"/>
            </p:custDataLst>
          </p:nvPr>
        </p:nvSpPr>
        <p:spPr>
          <a:xfrm>
            <a:off x="1115616" y="1916832"/>
            <a:ext cx="7416823" cy="576064"/>
          </a:xfrm>
        </p:spPr>
        <p:txBody>
          <a:bodyPr anchor="ctr">
            <a:normAutofit/>
          </a:bodyPr>
          <a:lstStyle>
            <a:lvl1pPr>
              <a:defRPr sz="1600" b="1" cap="all" baseline="0">
                <a:solidFill>
                  <a:srgbClr val="808D97"/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12"/>
            <p:custDataLst>
              <p:tags r:id="rId6"/>
            </p:custDataLst>
          </p:nvPr>
        </p:nvSpPr>
        <p:spPr>
          <a:xfrm>
            <a:off x="1115616" y="2636912"/>
            <a:ext cx="7416823" cy="576064"/>
          </a:xfrm>
        </p:spPr>
        <p:txBody>
          <a:bodyPr anchor="ctr">
            <a:normAutofit/>
          </a:bodyPr>
          <a:lstStyle>
            <a:lvl1pPr>
              <a:defRPr sz="1600" b="1" cap="all" baseline="0">
                <a:solidFill>
                  <a:srgbClr val="808D97"/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115616" y="3356992"/>
            <a:ext cx="7416823" cy="576064"/>
          </a:xfrm>
        </p:spPr>
        <p:txBody>
          <a:bodyPr anchor="ctr">
            <a:normAutofit/>
          </a:bodyPr>
          <a:lstStyle>
            <a:lvl1pPr>
              <a:defRPr sz="1600" b="1" cap="all" baseline="0">
                <a:solidFill>
                  <a:srgbClr val="808D97"/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1115616" y="4077072"/>
            <a:ext cx="7416823" cy="576064"/>
          </a:xfrm>
        </p:spPr>
        <p:txBody>
          <a:bodyPr anchor="ctr">
            <a:normAutofit/>
          </a:bodyPr>
          <a:lstStyle>
            <a:lvl1pPr>
              <a:defRPr sz="1600" b="1" cap="all" baseline="0">
                <a:solidFill>
                  <a:srgbClr val="808D97"/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  <p:custDataLst>
              <p:tags r:id="rId9"/>
            </p:custDataLst>
          </p:nvPr>
        </p:nvSpPr>
        <p:spPr>
          <a:xfrm>
            <a:off x="496100" y="1196752"/>
            <a:ext cx="504000" cy="576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CA" smtClean="0"/>
              <a:t>1</a:t>
            </a:r>
            <a:endParaRPr lang="en-CA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 hasCustomPrompt="1"/>
            <p:custDataLst>
              <p:tags r:id="rId10"/>
            </p:custDataLst>
          </p:nvPr>
        </p:nvSpPr>
        <p:spPr>
          <a:xfrm>
            <a:off x="496100" y="1916848"/>
            <a:ext cx="504000" cy="576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CA" smtClean="0"/>
              <a:t>2</a:t>
            </a:r>
            <a:endParaRPr lang="en-CA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496100" y="2636944"/>
            <a:ext cx="504000" cy="576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CA" smtClean="0"/>
              <a:t>3</a:t>
            </a:r>
            <a:endParaRPr lang="en-CA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8" hasCustomPrompt="1"/>
            <p:custDataLst>
              <p:tags r:id="rId12"/>
            </p:custDataLst>
          </p:nvPr>
        </p:nvSpPr>
        <p:spPr>
          <a:xfrm>
            <a:off x="496100" y="3357040"/>
            <a:ext cx="504000" cy="576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CA" smtClean="0"/>
              <a:t>4</a:t>
            </a:r>
            <a:endParaRPr lang="en-CA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9" hasCustomPrompt="1"/>
            <p:custDataLst>
              <p:tags r:id="rId13"/>
            </p:custDataLst>
          </p:nvPr>
        </p:nvSpPr>
        <p:spPr>
          <a:xfrm>
            <a:off x="496100" y="4077136"/>
            <a:ext cx="504000" cy="576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US" sz="1600" b="1" kern="1200" noProof="0" dirty="0" smtClean="0">
                <a:solidFill>
                  <a:srgbClr val="808D9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CA" smtClean="0"/>
              <a:t>5</a:t>
            </a:r>
            <a:endParaRPr lang="en-CA" dirty="0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20"/>
            <p:custDataLst>
              <p:tags r:id="rId14"/>
            </p:custDataLst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6111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0"/>
          <a:stretch/>
        </p:blipFill>
        <p:spPr>
          <a:xfrm>
            <a:off x="5328592" y="1412776"/>
            <a:ext cx="3815408" cy="4364375"/>
          </a:xfrm>
          <a:prstGeom prst="rect">
            <a:avLst/>
          </a:prstGeom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ce réservé pour une image  4"/>
          <p:cNvSpPr>
            <a:spLocks noGrp="1"/>
          </p:cNvSpPr>
          <p:nvPr>
            <p:ph type="pic" sz="quarter" idx="10"/>
            <p:custDataLst>
              <p:tags r:id="rId3"/>
            </p:custDataLst>
          </p:nvPr>
        </p:nvSpPr>
        <p:spPr>
          <a:xfrm>
            <a:off x="395536" y="1679600"/>
            <a:ext cx="4824536" cy="3672408"/>
          </a:xfrm>
          <a:solidFill>
            <a:schemeClr val="bg1"/>
          </a:solidFill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fr-CA" noProof="0" dirty="0"/>
          </a:p>
        </p:txBody>
      </p:sp>
      <p:sp>
        <p:nvSpPr>
          <p:cNvPr id="9" name="Titre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5436096" y="1675408"/>
            <a:ext cx="3168352" cy="3672408"/>
          </a:xfrm>
        </p:spPr>
        <p:txBody>
          <a:bodyPr lIns="72000" rIns="72000" anchor="ctr" anchorCtr="0">
            <a:noAutofit/>
          </a:bodyPr>
          <a:lstStyle>
            <a:lvl1pPr algn="l">
              <a:lnSpc>
                <a:spcPct val="100000"/>
              </a:lnSpc>
              <a:defRPr sz="2000" cap="none" baseline="0">
                <a:solidFill>
                  <a:srgbClr val="8996A0"/>
                </a:solidFill>
                <a:latin typeface="Arial Black" pitchFamily="34" charset="0"/>
              </a:defRPr>
            </a:lvl1pPr>
          </a:lstStyle>
          <a:p>
            <a:r>
              <a:rPr lang="fr-FR" noProof="0" smtClean="0"/>
              <a:t>Modifiez le style du titre</a:t>
            </a:r>
            <a:endParaRPr lang="fr-CA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5"/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fr-CA" noProof="0" smtClean="0"/>
              <a:pPr/>
              <a:t>‹#›</a:t>
            </a:fld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138493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fr-FR" noProof="0" smtClean="0"/>
              <a:t>Modifiez le style du titre</a:t>
            </a:r>
            <a:endParaRPr lang="fr-CA" noProof="0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5"/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CCEA77D5-0B01-41C0-8AB2-471B057BD053}" type="slidenum">
              <a:rPr lang="fr-CA" noProof="0" smtClean="0"/>
              <a:pPr/>
              <a:t>‹#›</a:t>
            </a:fld>
            <a:endParaRPr lang="fr-CA" noProof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55576" y="6308725"/>
            <a:ext cx="6119887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7"/>
          </p:nvPr>
        </p:nvSpPr>
        <p:spPr>
          <a:xfrm>
            <a:off x="361950" y="1196975"/>
            <a:ext cx="8386514" cy="475230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16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smtClean="0"/>
              <a:t>Modifiez le style du titre</a:t>
            </a:r>
            <a:endParaRPr lang="fr-CA" noProof="0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60040" y="6308725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fr-CA" noProof="0" smtClean="0"/>
              <a:pPr/>
              <a:t>‹#›</a:t>
            </a:fld>
            <a:endParaRPr lang="fr-CA" noProof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55576" y="6308725"/>
            <a:ext cx="6119887" cy="360363"/>
          </a:xfr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7" name="Espace réservé du contenu 4"/>
          <p:cNvSpPr>
            <a:spLocks noGrp="1"/>
          </p:cNvSpPr>
          <p:nvPr>
            <p:ph sz="quarter" idx="17"/>
          </p:nvPr>
        </p:nvSpPr>
        <p:spPr>
          <a:xfrm>
            <a:off x="361950" y="1196975"/>
            <a:ext cx="8386514" cy="4752305"/>
          </a:xfrm>
        </p:spPr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27164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res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Espace réservé du contenu 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361106" y="548680"/>
            <a:ext cx="8387358" cy="288032"/>
          </a:xfrm>
        </p:spPr>
        <p:txBody>
          <a:bodyPr lIns="0">
            <a:noAutofit/>
          </a:bodyPr>
          <a:lstStyle>
            <a:lvl1pPr>
              <a:defRPr sz="1600" b="1" cap="all" baseline="0">
                <a:solidFill>
                  <a:srgbClr val="8996A0"/>
                </a:solidFill>
              </a:defRPr>
            </a:lvl1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8140" y="188640"/>
            <a:ext cx="8390324" cy="432048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fr-FR" noProof="0" smtClean="0"/>
              <a:t>Modifiez le style du titre</a:t>
            </a:r>
            <a:endParaRPr lang="fr-CA" noProof="0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5"/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fr-CA" noProof="0" smtClean="0"/>
              <a:pPr/>
              <a:t>‹#›</a:t>
            </a:fld>
            <a:endParaRPr lang="fr-CA" noProof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55576" y="6308725"/>
            <a:ext cx="6119887" cy="360363"/>
          </a:xfr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9" name="Espace réservé du contenu 4"/>
          <p:cNvSpPr>
            <a:spLocks noGrp="1"/>
          </p:cNvSpPr>
          <p:nvPr>
            <p:ph sz="quarter" idx="17"/>
          </p:nvPr>
        </p:nvSpPr>
        <p:spPr>
          <a:xfrm>
            <a:off x="361950" y="1196975"/>
            <a:ext cx="8386514" cy="475230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912951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fr-CA" noProof="0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4"/>
          </p:nvPr>
        </p:nvSpPr>
        <p:spPr>
          <a:xfrm>
            <a:off x="361950" y="1260000"/>
            <a:ext cx="4073774" cy="639762"/>
          </a:xfrm>
        </p:spPr>
        <p:txBody>
          <a:bodyPr lIns="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fr-FR" noProof="0" smtClean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260000"/>
            <a:ext cx="4041775" cy="639762"/>
          </a:xfrm>
        </p:spPr>
        <p:txBody>
          <a:bodyPr lIns="0" rIns="72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fr-FR" noProof="0" smtClean="0"/>
              <a:t>Modifiez les styles du texte du masque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5"/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fr-CA" noProof="0" smtClean="0"/>
              <a:pPr/>
              <a:t>‹#›</a:t>
            </a:fld>
            <a:endParaRPr lang="fr-CA" noProof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55576" y="6308725"/>
            <a:ext cx="6119887" cy="360363"/>
          </a:xfr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916113"/>
            <a:ext cx="4076700" cy="40338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contenu 5"/>
          <p:cNvSpPr>
            <a:spLocks noGrp="1"/>
          </p:cNvSpPr>
          <p:nvPr>
            <p:ph sz="quarter" idx="18"/>
          </p:nvPr>
        </p:nvSpPr>
        <p:spPr>
          <a:xfrm>
            <a:off x="4644007" y="1916832"/>
            <a:ext cx="4052317" cy="40338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300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fr-CA" noProof="0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361950" y="1857817"/>
            <a:ext cx="5106675" cy="4104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/>
            </a:lvl1pPr>
          </a:lstStyle>
          <a:p>
            <a:r>
              <a:rPr lang="fr-FR" noProof="0" smtClean="0"/>
              <a:t>Cliquez sur l'icône pour ajouter un graphique</a:t>
            </a:r>
            <a:endParaRPr lang="fr-CA" noProof="0" dirty="0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61950" y="1214422"/>
            <a:ext cx="5106646" cy="639762"/>
          </a:xfrm>
        </p:spPr>
        <p:txBody>
          <a:bodyPr lIns="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fr-FR" noProof="0" smtClean="0"/>
              <a:t>Modifiez les styles du texte du masque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857885" y="1214422"/>
            <a:ext cx="2880000" cy="639762"/>
          </a:xfrm>
        </p:spPr>
        <p:txBody>
          <a:bodyPr lIns="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fr-FR" noProof="0" smtClean="0"/>
              <a:t>Modifiez les styles du texte du masque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5"/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/>
          <a:lstStyle/>
          <a:p>
            <a:fld id="{CCEA77D5-0B01-41C0-8AB2-471B057BD053}" type="slidenum">
              <a:rPr lang="fr-CA" noProof="0" smtClean="0"/>
              <a:pPr/>
              <a:t>‹#›</a:t>
            </a:fld>
            <a:endParaRPr lang="fr-CA" noProof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55576" y="6308725"/>
            <a:ext cx="6119887" cy="360363"/>
          </a:xfr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7"/>
          </p:nvPr>
        </p:nvSpPr>
        <p:spPr>
          <a:xfrm>
            <a:off x="5867401" y="1844674"/>
            <a:ext cx="2857500" cy="410460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28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" name="think-cell Slide" r:id="rId26" imgW="360" imgH="360" progId="TCLayout.ActiveDocument.1">
                  <p:embed/>
                </p:oleObj>
              </mc:Choice>
              <mc:Fallback>
                <p:oleObj name="think-cell Slide" r:id="rId26" imgW="360" imgH="36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350729" y="188640"/>
            <a:ext cx="8397735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endParaRPr lang="fr-CA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50729" y="1196752"/>
            <a:ext cx="8397735" cy="4752528"/>
          </a:xfrm>
          <a:prstGeom prst="rect">
            <a:avLst/>
          </a:prstGeom>
        </p:spPr>
        <p:txBody>
          <a:bodyPr vert="horz" lIns="0" tIns="45720" rIns="72000" bIns="45720" rtlCol="0">
            <a:normAutofit/>
          </a:bodyPr>
          <a:lstStyle/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</a:t>
            </a:r>
            <a:r>
              <a:rPr lang="fr-CA" noProof="0" dirty="0" err="1" smtClean="0"/>
              <a:t>text</a:t>
            </a:r>
            <a:endParaRPr lang="fr-CA" noProof="0" dirty="0" smtClean="0"/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0"/>
            <a:endParaRPr lang="fr-CA" noProof="0" dirty="0" smtClean="0"/>
          </a:p>
          <a:p>
            <a:pPr lvl="0"/>
            <a:endParaRPr lang="fr-CA" noProof="0" dirty="0" smtClean="0"/>
          </a:p>
          <a:p>
            <a:pPr lvl="3"/>
            <a:endParaRPr lang="fr-CA" noProof="0" dirty="0" smtClean="0"/>
          </a:p>
        </p:txBody>
      </p:sp>
      <p:sp>
        <p:nvSpPr>
          <p:cNvPr id="9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 rot="16200000">
            <a:off x="7735851" y="3318829"/>
            <a:ext cx="2499082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defTabSz="1300163" eaLnBrk="0" hangingPunct="0">
              <a:defRPr/>
            </a:pPr>
            <a:r>
              <a:rPr lang="fr-CA" sz="800" b="0" noProof="0" smtClean="0">
                <a:solidFill>
                  <a:schemeClr val="accent6"/>
                </a:solidFill>
                <a:cs typeface="+mn-cs"/>
              </a:rPr>
              <a:t>PRIVÉ</a:t>
            </a:r>
            <a:r>
              <a:rPr lang="fr-CA" sz="800" b="0" baseline="0" noProof="0" smtClean="0">
                <a:solidFill>
                  <a:schemeClr val="accent6"/>
                </a:solidFill>
                <a:cs typeface="+mn-cs"/>
              </a:rPr>
              <a:t> ET CONFIDENTIEL</a:t>
            </a:r>
            <a:endParaRPr lang="fr-CA" sz="800" b="0" noProof="0" smtClean="0">
              <a:solidFill>
                <a:schemeClr val="accent6"/>
              </a:solidFill>
              <a:cs typeface="+mn-cs"/>
            </a:endParaRPr>
          </a:p>
          <a:p>
            <a:pPr defTabSz="1300163" eaLnBrk="0" hangingPunct="0">
              <a:defRPr/>
            </a:pPr>
            <a:r>
              <a:rPr lang="fr-CA" sz="800" b="0" noProof="0" smtClean="0">
                <a:solidFill>
                  <a:schemeClr val="accent6"/>
                </a:solidFill>
                <a:cs typeface="+mn-cs"/>
              </a:rPr>
              <a:t>© Bombardier Inc. ou</a:t>
            </a:r>
            <a:r>
              <a:rPr lang="fr-CA" sz="800" b="0" baseline="0" noProof="0" smtClean="0">
                <a:solidFill>
                  <a:schemeClr val="accent6"/>
                </a:solidFill>
                <a:cs typeface="+mn-cs"/>
              </a:rPr>
              <a:t> ses filiales</a:t>
            </a:r>
            <a:r>
              <a:rPr lang="fr-CA" sz="800" b="0" noProof="0" smtClean="0">
                <a:solidFill>
                  <a:schemeClr val="accent6"/>
                </a:solidFill>
                <a:cs typeface="+mn-cs"/>
              </a:rPr>
              <a:t>. Tous droits réservés.</a:t>
            </a:r>
            <a:endParaRPr lang="fr-CA" sz="800" b="0" noProof="0">
              <a:solidFill>
                <a:schemeClr val="accent6"/>
              </a:solidFill>
              <a:cs typeface="+mn-cs"/>
            </a:endParaRP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360040" y="6309320"/>
            <a:ext cx="323528" cy="360000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900">
                <a:solidFill>
                  <a:srgbClr val="8996A0"/>
                </a:solidFill>
                <a:latin typeface="Arial Black" pitchFamily="34" charset="0"/>
              </a:defRPr>
            </a:lvl1pPr>
          </a:lstStyle>
          <a:p>
            <a:fld id="{89A93721-A7E3-4E3B-BEAA-F100E0D8E961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Line 12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V="1">
            <a:off x="358775" y="6096000"/>
            <a:ext cx="8402638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>
              <a:cs typeface="+mn-cs"/>
            </a:endParaRPr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8775" y="917575"/>
            <a:ext cx="8402638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>
              <a:cs typeface="+mn-cs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3"/>
          <a:stretch/>
        </p:blipFill>
        <p:spPr>
          <a:xfrm>
            <a:off x="6713999" y="6181724"/>
            <a:ext cx="2381013" cy="66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90" r:id="rId2"/>
    <p:sldLayoutId id="2147483722" r:id="rId3"/>
    <p:sldLayoutId id="2147483765" r:id="rId4"/>
    <p:sldLayoutId id="2147483764" r:id="rId5"/>
    <p:sldLayoutId id="2147483779" r:id="rId6"/>
    <p:sldLayoutId id="2147483785" r:id="rId7"/>
    <p:sldLayoutId id="2147483766" r:id="rId8"/>
    <p:sldLayoutId id="2147483789" r:id="rId9"/>
    <p:sldLayoutId id="2147483768" r:id="rId10"/>
    <p:sldLayoutId id="2147483767" r:id="rId11"/>
    <p:sldLayoutId id="2147483791" r:id="rId12"/>
    <p:sldLayoutId id="2147483778" r:id="rId13"/>
    <p:sldLayoutId id="2147483745" r:id="rId14"/>
    <p:sldLayoutId id="2147483792" r:id="rId15"/>
    <p:sldLayoutId id="2147483793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35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26.xml"/><Relationship Id="rId2" Type="http://schemas.openxmlformats.org/officeDocument/2006/relationships/slide" Target="slide3.xml"/><Relationship Id="rId16" Type="http://schemas.openxmlformats.org/officeDocument/2006/relationships/slide" Target="slide4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slide" Target="slide25.xml"/><Relationship Id="rId5" Type="http://schemas.openxmlformats.org/officeDocument/2006/relationships/slide" Target="slide6.xml"/><Relationship Id="rId15" Type="http://schemas.openxmlformats.org/officeDocument/2006/relationships/slide" Target="slide44.xml"/><Relationship Id="rId10" Type="http://schemas.openxmlformats.org/officeDocument/2006/relationships/slide" Target="slide17.xml"/><Relationship Id="rId4" Type="http://schemas.openxmlformats.org/officeDocument/2006/relationships/slide" Target="slide5.xml"/><Relationship Id="rId9" Type="http://schemas.openxmlformats.org/officeDocument/2006/relationships/slide" Target="slide16.xml"/><Relationship Id="rId14" Type="http://schemas.openxmlformats.org/officeDocument/2006/relationships/slide" Target="slide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38.xml"/><Relationship Id="rId7" Type="http://schemas.openxmlformats.org/officeDocument/2006/relationships/slide" Target="slide41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slide" Target="slide43.xml"/><Relationship Id="rId4" Type="http://schemas.openxmlformats.org/officeDocument/2006/relationships/slide" Target="slide39.xml"/><Relationship Id="rId9" Type="http://schemas.openxmlformats.org/officeDocument/2006/relationships/slide" Target="slide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2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11" Type="http://schemas.openxmlformats.org/officeDocument/2006/relationships/slide" Target="slide28.xml"/><Relationship Id="rId5" Type="http://schemas.openxmlformats.org/officeDocument/2006/relationships/slide" Target="slide6.xml"/><Relationship Id="rId10" Type="http://schemas.openxmlformats.org/officeDocument/2006/relationships/slide" Target="slide20.xml"/><Relationship Id="rId4" Type="http://schemas.openxmlformats.org/officeDocument/2006/relationships/slide" Target="slide5.xml"/><Relationship Id="rId9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slide" Target="slide2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12.xml"/><Relationship Id="rId7" Type="http://schemas.openxmlformats.org/officeDocument/2006/relationships/slide" Target="slide2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11" Type="http://schemas.openxmlformats.org/officeDocument/2006/relationships/image" Target="../media/image34.png"/><Relationship Id="rId5" Type="http://schemas.openxmlformats.org/officeDocument/2006/relationships/slide" Target="slide33.xml"/><Relationship Id="rId10" Type="http://schemas.openxmlformats.org/officeDocument/2006/relationships/image" Target="../media/image46.png"/><Relationship Id="rId4" Type="http://schemas.openxmlformats.org/officeDocument/2006/relationships/slide" Target="slide13.xml"/><Relationship Id="rId9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32.xml"/><Relationship Id="rId7" Type="http://schemas.openxmlformats.org/officeDocument/2006/relationships/image" Target="../media/image47.png"/><Relationship Id="rId12" Type="http://schemas.openxmlformats.org/officeDocument/2006/relationships/image" Target="../media/image41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11" Type="http://schemas.openxmlformats.org/officeDocument/2006/relationships/image" Target="../media/image35.png"/><Relationship Id="rId5" Type="http://schemas.openxmlformats.org/officeDocument/2006/relationships/slide" Target="slide29.xml"/><Relationship Id="rId10" Type="http://schemas.openxmlformats.org/officeDocument/2006/relationships/image" Target="../media/image36.png"/><Relationship Id="rId4" Type="http://schemas.openxmlformats.org/officeDocument/2006/relationships/slide" Target="slide16.xml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Titre 1"/>
          <p:cNvSpPr>
            <a:spLocks noGrp="1"/>
          </p:cNvSpPr>
          <p:nvPr>
            <p:ph type="ctrTitle"/>
          </p:nvPr>
        </p:nvSpPr>
        <p:spPr>
          <a:xfrm>
            <a:off x="5580063" y="836613"/>
            <a:ext cx="3168650" cy="2376487"/>
          </a:xfrm>
        </p:spPr>
        <p:txBody>
          <a:bodyPr/>
          <a:lstStyle/>
          <a:p>
            <a:pPr eaLnBrk="1" hangingPunct="1"/>
            <a:r>
              <a:rPr lang="en-US" dirty="0" smtClean="0"/>
              <a:t>INSULATION STRATEGY &amp; GUIDELINE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91200" y="4267201"/>
            <a:ext cx="3168650" cy="1219199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CA" dirty="0" smtClean="0"/>
              <a:t>Global 7000 / 8000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CA" dirty="0" smtClean="0"/>
              <a:t>May 2017</a:t>
            </a:r>
          </a:p>
        </p:txBody>
      </p:sp>
      <p:sp>
        <p:nvSpPr>
          <p:cNvPr id="2" name="Rectangle 1"/>
          <p:cNvSpPr/>
          <p:nvPr/>
        </p:nvSpPr>
        <p:spPr>
          <a:xfrm rot="19129544">
            <a:off x="5782136" y="2928931"/>
            <a:ext cx="2531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DRAFT</a:t>
            </a:r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577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M&amp;P Summary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10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228600" y="914400"/>
            <a:ext cx="8839200" cy="5334000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-Information:</a:t>
            </a:r>
          </a:p>
          <a:p>
            <a:r>
              <a:rPr lang="en-US" sz="1400" dirty="0" smtClean="0"/>
              <a:t>	- Some spec sheet may be found in following directory (if not contact M&amp;P):</a:t>
            </a:r>
          </a:p>
          <a:p>
            <a:r>
              <a:rPr lang="en-US" sz="1400" dirty="0" smtClean="0"/>
              <a:t>		</a:t>
            </a:r>
            <a:r>
              <a:rPr lang="en-US" sz="1400" i="1" dirty="0" smtClean="0"/>
              <a:t> W:\m170 - wp4\WP 4.2.1 Cabinet\04.   Materials and Processes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 </a:t>
            </a:r>
          </a:p>
          <a:p>
            <a:r>
              <a:rPr lang="fr-CA" sz="1400" dirty="0" smtClean="0"/>
              <a:t>Joseph Verdino</a:t>
            </a:r>
          </a:p>
          <a:p>
            <a:r>
              <a:rPr lang="fr-CA" sz="1400" dirty="0" smtClean="0"/>
              <a:t>Kim Tetley-Gerard</a:t>
            </a:r>
          </a:p>
        </p:txBody>
      </p:sp>
    </p:spTree>
    <p:extLst>
      <p:ext uri="{BB962C8B-B14F-4D97-AF65-F5344CB8AC3E}">
        <p14:creationId xmlns:p14="http://schemas.microsoft.com/office/powerpoint/2010/main" val="3630381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M&amp;P Summary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11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81000" y="1066800"/>
            <a:ext cx="8553450" cy="5026496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-Information: - Material Raw Size (for thickness, refer to </a:t>
            </a:r>
            <a:r>
              <a:rPr lang="en-US" sz="1400" b="1" dirty="0" smtClean="0">
                <a:solidFill>
                  <a:srgbClr val="FF0000"/>
                </a:solidFill>
              </a:rPr>
              <a:t>previous slides)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426817"/>
              </p:ext>
            </p:extLst>
          </p:nvPr>
        </p:nvGraphicFramePr>
        <p:xfrm>
          <a:off x="304800" y="1371601"/>
          <a:ext cx="8534400" cy="38727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0987"/>
                <a:gridCol w="2169413"/>
                <a:gridCol w="2667000"/>
                <a:gridCol w="2667000"/>
              </a:tblGrid>
              <a:tr h="3047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>
                          <a:effectLst/>
                        </a:rPr>
                        <a:t>Material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Part number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Width X Length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noProof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Blankets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ENM</a:t>
                      </a:r>
                      <a:r>
                        <a:rPr lang="en-US" sz="1100" kern="1200" noProof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XXXXXXXXXX</a:t>
                      </a:r>
                      <a:endParaRPr lang="en-US" sz="1100" kern="1200" noProof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X 72”</a:t>
                      </a:r>
                      <a:endParaRPr lang="en-US" sz="11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ENM386596005A</a:t>
                      </a:r>
                      <a:endParaRPr lang="en-US" sz="1100" noProof="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36.22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X 57.086” (920mm X 1450 mm)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PLP410700000 TYPE </a:t>
                      </a:r>
                      <a:r>
                        <a:rPr lang="fr-CA" sz="1100" kern="1200" noProof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100" kern="1200" noProof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X 72”</a:t>
                      </a:r>
                      <a:endParaRPr lang="en-US" sz="11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Flextane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FLEXTANE SA/</a:t>
                      </a:r>
                      <a:r>
                        <a:rPr lang="en-US" sz="1100" kern="1200" noProof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100" kern="1200" noProof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36.22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X 57.086”</a:t>
                      </a:r>
                      <a:r>
                        <a:rPr lang="en-US" sz="1100" kern="1200" baseline="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(920mm X 1450 mm)</a:t>
                      </a:r>
                      <a:endParaRPr lang="en-US" sz="1100" kern="1200" noProof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*Self-Adhesive (SA in P/N)</a:t>
                      </a:r>
                      <a:endParaRPr lang="en-US" sz="11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PLP410700000 Type F</a:t>
                      </a:r>
                      <a:r>
                        <a:rPr lang="en-US" sz="1100" kern="1200" noProof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1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36.22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X 57.086”</a:t>
                      </a:r>
                      <a:r>
                        <a:rPr lang="en-US" sz="110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(920mm X 1450 mm)</a:t>
                      </a:r>
                      <a:endParaRPr lang="en-US" sz="1100" kern="1200" noProof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*Self-Adhesive</a:t>
                      </a:r>
                    </a:p>
                  </a:txBody>
                  <a:tcPr marL="68580" marR="68580" marT="0" marB="0" anchor="ctr"/>
                </a:tc>
              </a:tr>
              <a:tr h="301357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Deltane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DELTANE 350 AL0.</a:t>
                      </a:r>
                      <a:r>
                        <a:rPr lang="en-US" sz="1100" kern="1200" noProof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SA/</a:t>
                      </a:r>
                      <a:r>
                        <a:rPr lang="en-US" sz="1100" kern="1200" noProof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X.X</a:t>
                      </a:r>
                      <a:endParaRPr lang="en-US" sz="1100" kern="1200" noProof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19.685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X</a:t>
                      </a:r>
                      <a:r>
                        <a:rPr lang="en-US" sz="110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19.685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(500mm X</a:t>
                      </a:r>
                      <a:r>
                        <a:rPr lang="en-US" sz="110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500 mm)</a:t>
                      </a:r>
                      <a:endParaRPr lang="en-US" sz="1100" kern="1200" noProof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*Self-Adhesive (SA in P/N)</a:t>
                      </a:r>
                    </a:p>
                  </a:txBody>
                  <a:tcPr marL="68580" marR="68580" marT="0" marB="0" anchor="ctr"/>
                </a:tc>
              </a:tr>
              <a:tr h="347278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PLP410700000 Type D</a:t>
                      </a:r>
                      <a:r>
                        <a:rPr lang="en-US" sz="1100" kern="1200" noProof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1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19.685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X</a:t>
                      </a:r>
                      <a:r>
                        <a:rPr lang="en-US" sz="110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19.685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(500mm X</a:t>
                      </a:r>
                      <a:r>
                        <a:rPr lang="en-US" sz="110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500 mm)</a:t>
                      </a:r>
                      <a:endParaRPr lang="en-US" sz="1100" kern="1200" noProof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*Self-Adhesive</a:t>
                      </a:r>
                    </a:p>
                  </a:txBody>
                  <a:tcPr marL="68580" marR="68580" marT="0" marB="0" anchor="ctr"/>
                </a:tc>
              </a:tr>
              <a:tr h="347278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noProof="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19.685</a:t>
                      </a:r>
                      <a:r>
                        <a:rPr lang="en-US" sz="1100" kern="1200" noProof="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X </a:t>
                      </a:r>
                      <a:r>
                        <a:rPr lang="fr-CA" sz="1100" kern="1200" noProof="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39.370</a:t>
                      </a:r>
                      <a:r>
                        <a:rPr lang="en-US" sz="1100" kern="1200" noProof="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(500mm X</a:t>
                      </a:r>
                      <a:r>
                        <a:rPr lang="en-US" sz="1100" kern="1200" baseline="0" noProof="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1000 mm)</a:t>
                      </a:r>
                      <a:endParaRPr lang="en-US" sz="1100" kern="1200" noProof="0" dirty="0" smtClean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Newly available per Hutchinson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</a:t>
                      </a:r>
                      <a:r>
                        <a:rPr lang="en-US" sz="1100" kern="1200" baseline="0" noProof="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 attached in Supplier Section</a:t>
                      </a:r>
                      <a:endParaRPr lang="en-US" sz="1100" kern="1200" noProof="0" dirty="0" smtClean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*Self-Adhesive</a:t>
                      </a:r>
                    </a:p>
                  </a:txBody>
                  <a:tcPr marL="68580" marR="68580" marT="0" marB="0" anchor="ctr"/>
                </a:tc>
              </a:tr>
              <a:tr h="40667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noProof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Felt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BAMS 841-001 TY </a:t>
                      </a:r>
                      <a:r>
                        <a:rPr lang="en-US" sz="1100" kern="1200" noProof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GRADE </a:t>
                      </a:r>
                      <a:r>
                        <a:rPr lang="en-US" sz="1100" kern="1200" noProof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100" kern="1200" noProof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48” Width - Roll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1/8 thick is not available self-adhesive*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¼ &amp; ½ may be self-adhesive or not.</a:t>
                      </a:r>
                      <a:endParaRPr lang="en-US" sz="1100" kern="1200" noProof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0667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noProof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Fastener, Reclosable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A840R0025</a:t>
                      </a:r>
                      <a:r>
                        <a:rPr lang="en-US" sz="1100" kern="1200" noProof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694SC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Width Roll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*Self-Adhesive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 </a:t>
            </a:r>
          </a:p>
          <a:p>
            <a:r>
              <a:rPr lang="fr-CA" sz="1400" dirty="0" smtClean="0"/>
              <a:t>Joseph Verdino</a:t>
            </a:r>
          </a:p>
          <a:p>
            <a:r>
              <a:rPr lang="fr-CA" sz="1400" dirty="0" smtClean="0"/>
              <a:t>Kim Tetley-Gerard</a:t>
            </a:r>
          </a:p>
        </p:txBody>
      </p:sp>
    </p:spTree>
    <p:extLst>
      <p:ext uri="{BB962C8B-B14F-4D97-AF65-F5344CB8AC3E}">
        <p14:creationId xmlns:p14="http://schemas.microsoft.com/office/powerpoint/2010/main" val="766847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M&amp;P Summary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12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81000" y="914400"/>
            <a:ext cx="8553450" cy="5026496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-Requirements for notes:</a:t>
            </a:r>
            <a:r>
              <a:rPr lang="en-US" sz="1400" b="1" dirty="0"/>
              <a:t> </a:t>
            </a:r>
            <a:r>
              <a:rPr lang="en-US" sz="1400" b="1" dirty="0" smtClean="0"/>
              <a:t>- MBD of Blankets, Flextane, Deltane;</a:t>
            </a:r>
          </a:p>
          <a:p>
            <a:r>
              <a:rPr lang="en-US" sz="1400" b="1" dirty="0" smtClean="0"/>
              <a:t>		</a:t>
            </a:r>
            <a:r>
              <a:rPr lang="en-US" sz="1400" dirty="0" smtClean="0"/>
              <a:t>1. FINISH SPEC PER BAERD BA700-005.</a:t>
            </a:r>
          </a:p>
          <a:p>
            <a:r>
              <a:rPr lang="en-US" sz="1400" dirty="0" smtClean="0"/>
              <a:t> 		2. FINISH CODES PER BAERD INT-001.</a:t>
            </a:r>
          </a:p>
          <a:p>
            <a:r>
              <a:rPr lang="en-US" sz="1400" dirty="0" smtClean="0"/>
              <a:t> 		3. INTERPRET THIS DATASET PER ASME Y14.100 - 2000.</a:t>
            </a:r>
          </a:p>
          <a:p>
            <a:r>
              <a:rPr lang="en-US" sz="1400" dirty="0" smtClean="0"/>
              <a:t> 		4. DIMENSIONS AND TOLERANCES PER ASME Y14.5 - 2009.</a:t>
            </a:r>
          </a:p>
          <a:p>
            <a:r>
              <a:rPr lang="en-US" sz="1400" dirty="0" smtClean="0"/>
              <a:t> 		5. CATIA 3D DATASET ANNOTATIONS PER ASME Y14.41 - 2003.</a:t>
            </a:r>
          </a:p>
          <a:p>
            <a:pPr marL="714375" lvl="0"/>
            <a:r>
              <a:rPr lang="en-US" sz="1400" dirty="0" smtClean="0"/>
              <a:t>		X. FOR TYPE DEFINITION SEE PLP410700000.</a:t>
            </a:r>
          </a:p>
          <a:p>
            <a:pPr marL="714375" lvl="0"/>
            <a:r>
              <a:rPr lang="en-US" sz="1400" dirty="0" smtClean="0"/>
              <a:t>		X. MARKING PER PLP410700000.</a:t>
            </a:r>
          </a:p>
          <a:p>
            <a:pPr marL="714375" lvl="0"/>
            <a:r>
              <a:rPr lang="en-US" sz="1400" dirty="0" smtClean="0"/>
              <a:t>		X. INSULATING COMPONENT TOLERANCING PER PLP410700000.</a:t>
            </a:r>
          </a:p>
          <a:p>
            <a:pPr marL="714375" lvl="0"/>
            <a:r>
              <a:rPr lang="en-US" sz="1400" dirty="0" smtClean="0"/>
              <a:t>		X. BAEMM-001 IS NOT APPLICABLE TO THE MATERIAL SPECIFIED.</a:t>
            </a:r>
          </a:p>
          <a:p>
            <a:pPr marL="714375" lvl="0"/>
            <a:r>
              <a:rPr lang="en-US" sz="1400" dirty="0" smtClean="0">
                <a:solidFill>
                  <a:srgbClr val="FFC000"/>
                </a:solidFill>
              </a:rPr>
              <a:t>		</a:t>
            </a:r>
            <a:r>
              <a:rPr lang="en-US" sz="1400" u="sng" dirty="0" smtClean="0">
                <a:solidFill>
                  <a:srgbClr val="FFC000"/>
                </a:solidFill>
              </a:rPr>
              <a:t>ADD Following only for Blankets only.</a:t>
            </a:r>
          </a:p>
          <a:p>
            <a:pPr marL="714375"/>
            <a:r>
              <a:rPr lang="en-US" sz="1400" dirty="0" smtClean="0">
                <a:solidFill>
                  <a:srgbClr val="FFC000"/>
                </a:solidFill>
              </a:rPr>
              <a:t>		X. FABRICATE PER BAPS 730-014.</a:t>
            </a:r>
          </a:p>
          <a:p>
            <a:pPr marL="714375"/>
            <a:r>
              <a:rPr lang="fr-CA" sz="1400" dirty="0">
                <a:solidFill>
                  <a:srgbClr val="FFC000"/>
                </a:solidFill>
              </a:rPr>
              <a:t>	</a:t>
            </a:r>
            <a:r>
              <a:rPr lang="fr-CA" sz="1400" dirty="0" smtClean="0">
                <a:solidFill>
                  <a:srgbClr val="FFC000"/>
                </a:solidFill>
              </a:rPr>
              <a:t>	X. </a:t>
            </a:r>
            <a:r>
              <a:rPr lang="en-US" sz="1400" dirty="0">
                <a:solidFill>
                  <a:srgbClr val="FFC000"/>
                </a:solidFill>
              </a:rPr>
              <a:t>OVERALL SIZE AND FEATURES CAN BE UP TO 1.5% LARGER TO MEET </a:t>
            </a:r>
            <a:r>
              <a:rPr lang="en-US" sz="1400" dirty="0" smtClean="0">
                <a:solidFill>
                  <a:srgbClr val="FFC000"/>
                </a:solidFill>
              </a:rPr>
              <a:t>			INSULATION </a:t>
            </a:r>
            <a:r>
              <a:rPr lang="en-US" sz="1400" dirty="0">
                <a:solidFill>
                  <a:srgbClr val="FFC000"/>
                </a:solidFill>
              </a:rPr>
              <a:t>REQUIREMENTS</a:t>
            </a:r>
          </a:p>
          <a:p>
            <a:r>
              <a:rPr lang="en-US" sz="1400" dirty="0" smtClean="0"/>
              <a:t>		</a:t>
            </a:r>
            <a:r>
              <a:rPr lang="en-US" sz="1400" u="sng" dirty="0" smtClean="0">
                <a:solidFill>
                  <a:srgbClr val="FF0000"/>
                </a:solidFill>
              </a:rPr>
              <a:t>DO NOT USE THOSE NOTES.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		X. IDENTIFY PER BAPS 144-005.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		X. SEAM LINES ARE PERMISSIBLE.</a:t>
            </a:r>
          </a:p>
          <a:p>
            <a:r>
              <a:rPr lang="en-US" sz="1400" dirty="0"/>
              <a:t>		</a:t>
            </a:r>
            <a:r>
              <a:rPr lang="en-US" sz="1400" dirty="0">
                <a:solidFill>
                  <a:srgbClr val="FF0000"/>
                </a:solidFill>
              </a:rPr>
              <a:t>X. ALL SURFACES TOLERANCE TO BE                    </a:t>
            </a:r>
            <a:r>
              <a:rPr lang="en-US" sz="1400" dirty="0"/>
              <a:t>.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234" y="5816605"/>
            <a:ext cx="860173" cy="24858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 </a:t>
            </a:r>
          </a:p>
          <a:p>
            <a:r>
              <a:rPr lang="fr-CA" sz="1400" dirty="0" smtClean="0"/>
              <a:t>Joseph Verdino</a:t>
            </a:r>
          </a:p>
          <a:p>
            <a:r>
              <a:rPr lang="fr-CA" sz="1400" dirty="0" smtClean="0"/>
              <a:t>Kim Tetley-Gerard</a:t>
            </a:r>
          </a:p>
        </p:txBody>
      </p:sp>
    </p:spTree>
    <p:extLst>
      <p:ext uri="{BB962C8B-B14F-4D97-AF65-F5344CB8AC3E}">
        <p14:creationId xmlns:p14="http://schemas.microsoft.com/office/powerpoint/2010/main" val="274939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M&amp;P Summary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13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81000" y="1066800"/>
            <a:ext cx="8553450" cy="5026496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-Requirements for notes:</a:t>
            </a:r>
          </a:p>
          <a:p>
            <a:r>
              <a:rPr lang="en-US" sz="1400" b="1" dirty="0" smtClean="0"/>
              <a:t>	- MBD of felt;</a:t>
            </a:r>
          </a:p>
          <a:p>
            <a:r>
              <a:rPr lang="en-US" sz="1400" b="1" dirty="0" smtClean="0"/>
              <a:t>		</a:t>
            </a:r>
            <a:r>
              <a:rPr lang="en-US" sz="1400" dirty="0" smtClean="0"/>
              <a:t>1. FINISH SPEC PER BAERD BA700-005.</a:t>
            </a:r>
          </a:p>
          <a:p>
            <a:r>
              <a:rPr lang="en-US" sz="1400" dirty="0" smtClean="0"/>
              <a:t> 		2. FINISH CODES PER BAERD INT-001.</a:t>
            </a:r>
          </a:p>
          <a:p>
            <a:r>
              <a:rPr lang="en-US" sz="1400" dirty="0" smtClean="0"/>
              <a:t> 		3. INTERPRET THIS DATASET PER ASME Y14.100 - 2000.</a:t>
            </a:r>
          </a:p>
          <a:p>
            <a:r>
              <a:rPr lang="en-US" sz="1400" dirty="0" smtClean="0"/>
              <a:t> 		4. DIMENSIONS AND TOLERANCES PER ASME Y14.5 - 2009.</a:t>
            </a:r>
          </a:p>
          <a:p>
            <a:r>
              <a:rPr lang="en-US" sz="1400" dirty="0" smtClean="0"/>
              <a:t> 		5. CATIA 3D DATASET ANNOTATIONS PER ASME Y14.41 - 2003.</a:t>
            </a:r>
          </a:p>
          <a:p>
            <a:r>
              <a:rPr lang="en-US" sz="1400" dirty="0" smtClean="0"/>
              <a:t>		X. IDENTIFY PER BAPS 144-005.</a:t>
            </a:r>
          </a:p>
          <a:p>
            <a:pPr marL="714375" lvl="0"/>
            <a:r>
              <a:rPr lang="en-US" sz="1400" dirty="0" smtClean="0"/>
              <a:t>		X</a:t>
            </a:r>
            <a:r>
              <a:rPr lang="en-US" sz="1400" dirty="0"/>
              <a:t>. TOLERANCE FOR PERIPHERY, CONTOUR AND CUTOUT </a:t>
            </a:r>
            <a:r>
              <a:rPr lang="en-US" sz="1400" dirty="0" smtClean="0"/>
              <a:t>IS                   .</a:t>
            </a:r>
          </a:p>
          <a:p>
            <a:r>
              <a:rPr lang="en-US" sz="1400" dirty="0" smtClean="0">
                <a:solidFill>
                  <a:srgbClr val="FFC000"/>
                </a:solidFill>
              </a:rPr>
              <a:t>		</a:t>
            </a:r>
            <a:r>
              <a:rPr lang="en-US" sz="1400" u="sng" dirty="0">
                <a:solidFill>
                  <a:srgbClr val="FF0000"/>
                </a:solidFill>
              </a:rPr>
              <a:t>DO NOT USE THOSE NOTES.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		X. Any note referring to BAPS 188-001 or BAPS 188-000.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		X</a:t>
            </a:r>
            <a:r>
              <a:rPr lang="en-US" sz="1400" dirty="0">
                <a:solidFill>
                  <a:srgbClr val="FF0000"/>
                </a:solidFill>
              </a:rPr>
              <a:t>. SEAM LINES ARE PERMISSIBLE</a:t>
            </a:r>
            <a:r>
              <a:rPr lang="en-US" sz="1400" dirty="0" smtClean="0">
                <a:solidFill>
                  <a:srgbClr val="FF0000"/>
                </a:solidFill>
              </a:rPr>
              <a:t>. </a:t>
            </a:r>
            <a:r>
              <a:rPr lang="en-US" sz="1400" i="1" dirty="0" smtClean="0">
                <a:solidFill>
                  <a:srgbClr val="FF0000"/>
                </a:solidFill>
              </a:rPr>
              <a:t>(felt part are also being outsourced therefore 		controlling the “re-attachment” of pieces together or the re-identification of all 			pieces generates production issues.)</a:t>
            </a:r>
            <a:endParaRPr lang="en-US" sz="1400" i="1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3436182"/>
            <a:ext cx="797305" cy="22348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 </a:t>
            </a:r>
          </a:p>
          <a:p>
            <a:r>
              <a:rPr lang="fr-CA" sz="1400" dirty="0" smtClean="0"/>
              <a:t>Joseph Verdino</a:t>
            </a:r>
          </a:p>
          <a:p>
            <a:r>
              <a:rPr lang="fr-CA" sz="1400" dirty="0" smtClean="0"/>
              <a:t>Kim Tetley-Gerard</a:t>
            </a:r>
          </a:p>
        </p:txBody>
      </p:sp>
    </p:spTree>
    <p:extLst>
      <p:ext uri="{BB962C8B-B14F-4D97-AF65-F5344CB8AC3E}">
        <p14:creationId xmlns:p14="http://schemas.microsoft.com/office/powerpoint/2010/main" val="213389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M&amp;P Summary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14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152400" y="1145704"/>
            <a:ext cx="9067800" cy="5026496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-Requirements for notes:</a:t>
            </a:r>
          </a:p>
          <a:p>
            <a:r>
              <a:rPr lang="en-US" sz="1400" b="1" dirty="0" smtClean="0"/>
              <a:t>	- Assembly / Installation;</a:t>
            </a:r>
          </a:p>
          <a:p>
            <a:r>
              <a:rPr lang="en-US" sz="1400" b="1" dirty="0" smtClean="0"/>
              <a:t>		</a:t>
            </a:r>
            <a:r>
              <a:rPr lang="en-US" sz="1400" dirty="0" smtClean="0"/>
              <a:t>1. FINISH SPEC PER BAERD BA700-005.</a:t>
            </a:r>
          </a:p>
          <a:p>
            <a:r>
              <a:rPr lang="en-US" sz="1400" dirty="0" smtClean="0"/>
              <a:t> 		2. FINISH CODES PER BAERD INT-001.</a:t>
            </a:r>
          </a:p>
          <a:p>
            <a:r>
              <a:rPr lang="en-US" sz="1400" dirty="0" smtClean="0"/>
              <a:t> 		3. INTERPRET THIS DATASET PER ASME Y14.100 - 2000.</a:t>
            </a:r>
          </a:p>
          <a:p>
            <a:r>
              <a:rPr lang="en-US" sz="1400" dirty="0" smtClean="0"/>
              <a:t> 		4. DIMENSIONS AND TOLERANCES PER ASME Y14.5 - 2009.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		</a:t>
            </a:r>
            <a:r>
              <a:rPr lang="en-US" sz="1400" dirty="0" smtClean="0"/>
              <a:t>X. INSTALLATION AND REWORK OF BLANKETS PER BAPS 730-014.</a:t>
            </a:r>
          </a:p>
          <a:p>
            <a:r>
              <a:rPr lang="en-US" sz="1400" dirty="0" smtClean="0"/>
              <a:t>		X. BLANKET MAX ALLOWABLE COMPRESSION IS 20% OF OVERALL BLANKET 		THICKNESS.</a:t>
            </a:r>
          </a:p>
          <a:p>
            <a:r>
              <a:rPr lang="en-US" sz="1400" dirty="0" smtClean="0">
                <a:solidFill>
                  <a:srgbClr val="FFC000"/>
                </a:solidFill>
              </a:rPr>
              <a:t>	</a:t>
            </a:r>
            <a:r>
              <a:rPr lang="en-US" sz="1400" dirty="0" smtClean="0"/>
              <a:t>	X. IT IS PERMISSIBLE TO MAKE SLITS AND CUTOUTS IN FELT AND DAMPING 		MATERIAL PARTS TO CLEAR INTERFERING COMPONENTS. SLITS AND 			CUTOUTS 	SHALL BE MINIMAL IN SIZE TO PREVENT NON-INSULATED AREAS.</a:t>
            </a:r>
          </a:p>
          <a:p>
            <a:r>
              <a:rPr lang="en-US" sz="1400" dirty="0" smtClean="0">
                <a:solidFill>
                  <a:srgbClr val="FFC000"/>
                </a:solidFill>
              </a:rPr>
              <a:t>		Add when using self-adhesive material (some felt, Deltane or Flextane)</a:t>
            </a:r>
          </a:p>
          <a:p>
            <a:r>
              <a:rPr lang="en-US" sz="1400" dirty="0" smtClean="0">
                <a:solidFill>
                  <a:srgbClr val="FFC000"/>
                </a:solidFill>
              </a:rPr>
              <a:t>	        FLAG X. CLEAN FAYING SURFACE PER BAPS 180-009 AND </a:t>
            </a:r>
            <a:r>
              <a:rPr lang="en-US" sz="1400" dirty="0">
                <a:solidFill>
                  <a:srgbClr val="FFC000"/>
                </a:solidFill>
              </a:rPr>
              <a:t>BOND USING </a:t>
            </a:r>
            <a:r>
              <a:rPr lang="en-US" sz="1400" dirty="0" smtClean="0">
                <a:solidFill>
                  <a:srgbClr val="FFC000"/>
                </a:solidFill>
              </a:rPr>
              <a:t>SELF ADHESIVE</a:t>
            </a:r>
            <a:r>
              <a:rPr lang="en-US" sz="1400" dirty="0">
                <a:solidFill>
                  <a:srgbClr val="FFC000"/>
                </a:solidFill>
              </a:rPr>
              <a:t>. </a:t>
            </a:r>
            <a:endParaRPr lang="en-US" sz="1400" dirty="0" smtClean="0">
              <a:solidFill>
                <a:srgbClr val="FFC000"/>
              </a:solidFill>
            </a:endParaRPr>
          </a:p>
          <a:p>
            <a:r>
              <a:rPr lang="en-US" sz="1400" dirty="0" smtClean="0">
                <a:solidFill>
                  <a:srgbClr val="00B0F0"/>
                </a:solidFill>
              </a:rPr>
              <a:t>		Add to bond non self-adhesive material (felt)</a:t>
            </a:r>
          </a:p>
          <a:p>
            <a:r>
              <a:rPr lang="en-US" sz="1400" dirty="0" smtClean="0">
                <a:solidFill>
                  <a:srgbClr val="00B0F0"/>
                </a:solidFill>
              </a:rPr>
              <a:t>	        FLAG X. BOND PER BAPS 700-002 TYPE 1.</a:t>
            </a:r>
          </a:p>
          <a:p>
            <a:endParaRPr lang="fr-CA" sz="1400" dirty="0" smtClean="0"/>
          </a:p>
          <a:p>
            <a:endParaRPr lang="fr-CA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 </a:t>
            </a:r>
          </a:p>
          <a:p>
            <a:r>
              <a:rPr lang="fr-CA" sz="1400" dirty="0" smtClean="0"/>
              <a:t>Joseph Verdino</a:t>
            </a:r>
          </a:p>
          <a:p>
            <a:r>
              <a:rPr lang="fr-CA" sz="1400" dirty="0" smtClean="0"/>
              <a:t>Kim Tetley-Gerard</a:t>
            </a:r>
          </a:p>
        </p:txBody>
      </p:sp>
    </p:spTree>
    <p:extLst>
      <p:ext uri="{BB962C8B-B14F-4D97-AF65-F5344CB8AC3E}">
        <p14:creationId xmlns:p14="http://schemas.microsoft.com/office/powerpoint/2010/main" val="264187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M&amp;P Summary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15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243136" y="914400"/>
            <a:ext cx="8596064" cy="5791200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-Requirements for notes:</a:t>
            </a:r>
          </a:p>
          <a:p>
            <a:r>
              <a:rPr lang="en-US" sz="1400" b="1" dirty="0" smtClean="0"/>
              <a:t>	- Assembly / Installation (continued);</a:t>
            </a:r>
          </a:p>
          <a:p>
            <a:r>
              <a:rPr lang="en-US" sz="1400" b="1" dirty="0" smtClean="0"/>
              <a:t>	</a:t>
            </a:r>
            <a:r>
              <a:rPr lang="en-US" sz="1400" b="1" dirty="0" smtClean="0">
                <a:solidFill>
                  <a:srgbClr val="FF0000"/>
                </a:solidFill>
              </a:rPr>
              <a:t>Do not use: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	X. INSULATION COMPONENTS MAY BE SPLIT INTO MANY SUB-PARTS IN ORDER		TO ACHIEVE THE INSTALLATION.</a:t>
            </a:r>
          </a:p>
          <a:p>
            <a:r>
              <a:rPr lang="en-US" sz="1400" b="1" dirty="0" smtClean="0"/>
              <a:t>	</a:t>
            </a:r>
            <a:r>
              <a:rPr lang="en-US" sz="1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Special limited usage notes. Use under special context. Must be authorized by methods.</a:t>
            </a:r>
          </a:p>
          <a:p>
            <a:r>
              <a:rPr lang="en-US" sz="1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X. IT IS PERMISSIBLE TO CUT FELT PARTS (BAMS 841-001) IN TWO SECTIONS 		TO FACILITATE INSTALLATION.</a:t>
            </a:r>
          </a:p>
          <a:p>
            <a:r>
              <a:rPr lang="en-US" sz="1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			-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Instead of using this note, adapt design to make logic split in parts.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	That way, recurring production time can be avoided. If design can`t be 			adapted, discuss </a:t>
            </a:r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impacts with methods. Note is inherited from FTV4 			preliminary designs used normally to clear big obstacles such as 				dividers”. Moving forward with maturity of design note should disappear.</a:t>
            </a:r>
          </a:p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Pre-cuts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felt      FLAG X. AREA SURROUNDED BY DISCONTINUOUS CUTOUTS IS TO BE REMOVED 		PRIOR TO INSTALLATION IF TEMPERATURE SENSOR IS TO BE INSTALLED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        FLAG X. AREA SURROUNDED BY DISCONTINOUS CUTOUTS IS TO BE REMOVED 			PRIOR TO INSTALLATION IF SUBWOOFER IS TO BE INSTALLED.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	- Those notes might disappear completely after M&amp;P investigation on 				permanent marker process. Process may be simplified to mark up dotted 			lines unless “manufactured</a:t>
            </a:r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”.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 </a:t>
            </a:r>
          </a:p>
          <a:p>
            <a:r>
              <a:rPr lang="fr-CA" sz="1400" dirty="0" smtClean="0"/>
              <a:t>Joseph Verdino</a:t>
            </a:r>
          </a:p>
          <a:p>
            <a:r>
              <a:rPr lang="fr-CA" sz="1400" dirty="0" smtClean="0"/>
              <a:t>Kim Tetley-Gerard</a:t>
            </a:r>
          </a:p>
        </p:txBody>
      </p:sp>
    </p:spTree>
    <p:extLst>
      <p:ext uri="{BB962C8B-B14F-4D97-AF65-F5344CB8AC3E}">
        <p14:creationId xmlns:p14="http://schemas.microsoft.com/office/powerpoint/2010/main" val="4101341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Methods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16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9144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-Requirement:</a:t>
            </a:r>
          </a:p>
          <a:p>
            <a:r>
              <a:rPr lang="en-US" sz="1400" dirty="0" smtClean="0"/>
              <a:t>	- </a:t>
            </a:r>
            <a:r>
              <a:rPr lang="en-US" sz="1400" dirty="0" smtClean="0">
                <a:sym typeface="Wingdings" panose="05000000000000000000" pitchFamily="2" charset="2"/>
              </a:rPr>
              <a:t>Installation workbook Only + all detail covered by BAPS (ex: Velcro application)</a:t>
            </a:r>
          </a:p>
          <a:p>
            <a:r>
              <a:rPr lang="en-US" sz="1400" dirty="0" smtClean="0">
                <a:sym typeface="Wingdings" panose="05000000000000000000" pitchFamily="2" charset="2"/>
              </a:rPr>
              <a:t>	- Tolerances for cutout ¼ on blankets and 1/8 on other or per suppliers requirements.</a:t>
            </a:r>
          </a:p>
          <a:p>
            <a:r>
              <a:rPr lang="en-US" sz="1400" b="1" dirty="0" smtClean="0"/>
              <a:t>Information:</a:t>
            </a:r>
          </a:p>
          <a:p>
            <a:r>
              <a:rPr lang="en-US" sz="1400" dirty="0" smtClean="0">
                <a:sym typeface="Wingdings" panose="05000000000000000000" pitchFamily="2" charset="2"/>
              </a:rPr>
              <a:t>	- Slits in insulation components will be made in house.</a:t>
            </a:r>
          </a:p>
          <a:p>
            <a:r>
              <a:rPr lang="en-US" sz="1400" dirty="0" smtClean="0">
                <a:sym typeface="Wingdings" panose="05000000000000000000" pitchFamily="2" charset="2"/>
              </a:rPr>
              <a:t>	- Most of manufacturing of insulation detail parts are outsourced.</a:t>
            </a:r>
          </a:p>
          <a:p>
            <a:r>
              <a:rPr lang="en-US" sz="1400" dirty="0" smtClean="0">
                <a:sym typeface="Wingdings" panose="05000000000000000000" pitchFamily="2" charset="2"/>
              </a:rPr>
              <a:t>	- When stitching of Velcro is required, it is generally made as shown </a:t>
            </a:r>
          </a:p>
          <a:p>
            <a:r>
              <a:rPr lang="en-US" sz="1400" dirty="0" smtClean="0"/>
              <a:t>		- Position and type of stitch is currently up to production. 					- Limitations should be added in upcoming BAPS 730-014 rev.</a:t>
            </a:r>
          </a:p>
          <a:p>
            <a:r>
              <a:rPr lang="en-US" sz="1400" dirty="0" smtClean="0"/>
              <a:t>	- Drain &amp; venting holes will be made by supplier in purchased blankets.</a:t>
            </a:r>
          </a:p>
          <a:p>
            <a:r>
              <a:rPr lang="en-US" sz="1400" dirty="0" smtClean="0"/>
              <a:t>	- Parts must be modeled within range of raw material and should be divided logically to minimize 	waste and ease installation. Very thin wall should be avoided as much as possible.</a:t>
            </a:r>
          </a:p>
          <a:p>
            <a:endParaRPr lang="en-US" sz="1400" dirty="0" smtClean="0"/>
          </a:p>
          <a:p>
            <a:r>
              <a:rPr lang="en-US" sz="1400" dirty="0" smtClean="0"/>
              <a:t>	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Isabelle Ayotte</a:t>
            </a:r>
            <a:endParaRPr lang="en-US" sz="14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7277100" y="2209800"/>
            <a:ext cx="1371600" cy="1143000"/>
            <a:chOff x="1447800" y="4038600"/>
            <a:chExt cx="1371600" cy="1143000"/>
          </a:xfrm>
        </p:grpSpPr>
        <p:sp>
          <p:nvSpPr>
            <p:cNvPr id="8" name="Rectangle 7"/>
            <p:cNvSpPr/>
            <p:nvPr/>
          </p:nvSpPr>
          <p:spPr>
            <a:xfrm>
              <a:off x="1447800" y="4038600"/>
              <a:ext cx="1371600" cy="114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1447800" y="4267200"/>
              <a:ext cx="13716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1447800" y="4876800"/>
              <a:ext cx="13716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necteur droit avec flèche 15"/>
          <p:cNvCxnSpPr/>
          <p:nvPr/>
        </p:nvCxnSpPr>
        <p:spPr>
          <a:xfrm>
            <a:off x="6646863" y="2944812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15797"/>
            <a:ext cx="1752599" cy="1825415"/>
          </a:xfrm>
          <a:prstGeom prst="rect">
            <a:avLst/>
          </a:prstGeom>
        </p:spPr>
      </p:pic>
      <p:cxnSp>
        <p:nvCxnSpPr>
          <p:cNvPr id="19" name="Connecteur droit avec flèche 18"/>
          <p:cNvCxnSpPr>
            <a:endCxn id="24" idx="1"/>
          </p:cNvCxnSpPr>
          <p:nvPr/>
        </p:nvCxnSpPr>
        <p:spPr>
          <a:xfrm>
            <a:off x="2028682" y="5236626"/>
            <a:ext cx="1009648" cy="593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038330" y="4495800"/>
            <a:ext cx="2724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Easier to produce and install if split in 2 or more separate parts. Also keep as much as possible </a:t>
            </a:r>
            <a:r>
              <a:rPr lang="en-US" sz="1400" b="1" u="sng" dirty="0" smtClean="0"/>
              <a:t>min .500” wall for felt</a:t>
            </a:r>
            <a:r>
              <a:rPr lang="en-US" sz="1400" dirty="0" smtClean="0"/>
              <a:t> parts. Discuss with methods if less than .500” is really needed for acoustics.</a:t>
            </a:r>
            <a:endParaRPr lang="en-US" sz="1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583" y="4215797"/>
            <a:ext cx="1087117" cy="18254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72400" y="4800600"/>
            <a:ext cx="8763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20" y="4229639"/>
            <a:ext cx="1089685" cy="1811573"/>
          </a:xfrm>
          <a:prstGeom prst="rect">
            <a:avLst/>
          </a:prstGeom>
        </p:spPr>
      </p:pic>
      <p:cxnSp>
        <p:nvCxnSpPr>
          <p:cNvPr id="20" name="Connecteur droit 19"/>
          <p:cNvCxnSpPr/>
          <p:nvPr/>
        </p:nvCxnSpPr>
        <p:spPr>
          <a:xfrm>
            <a:off x="6646863" y="4800600"/>
            <a:ext cx="0" cy="6294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endCxn id="24" idx="3"/>
          </p:cNvCxnSpPr>
          <p:nvPr/>
        </p:nvCxnSpPr>
        <p:spPr>
          <a:xfrm flipH="1">
            <a:off x="5762481" y="5084226"/>
            <a:ext cx="891360" cy="2117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4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Insulation &amp; acoustics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17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Vincent Pointel</a:t>
            </a:r>
          </a:p>
          <a:p>
            <a:r>
              <a:rPr lang="fr-CA" sz="1400" dirty="0" smtClean="0"/>
              <a:t>André Brodeur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925488"/>
            <a:ext cx="6888012" cy="51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3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Insulation &amp; acoustics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18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Vincent Pointel</a:t>
            </a:r>
          </a:p>
          <a:p>
            <a:r>
              <a:rPr lang="fr-CA" sz="1400" dirty="0" smtClean="0"/>
              <a:t>André Brodeur</a:t>
            </a:r>
            <a:endParaRPr lang="en-US" sz="14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1" y="952424"/>
            <a:ext cx="6880859" cy="51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20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Insulation &amp; acoustics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19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Vincent Pointel</a:t>
            </a:r>
          </a:p>
          <a:p>
            <a:r>
              <a:rPr lang="fr-CA" sz="1400" dirty="0" smtClean="0"/>
              <a:t>André Brodeur</a:t>
            </a:r>
            <a:endParaRPr lang="en-US" sz="1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1" y="936829"/>
            <a:ext cx="7033260" cy="51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Table of content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2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b="1" dirty="0" smtClean="0"/>
              <a:t>TOPIC							PAGES</a:t>
            </a:r>
          </a:p>
          <a:p>
            <a:r>
              <a:rPr lang="en-US" dirty="0" smtClean="0"/>
              <a:t>Flammability Summary</a:t>
            </a:r>
            <a:r>
              <a:rPr lang="en-US" u="dotted" dirty="0" smtClean="0"/>
              <a:t>					</a:t>
            </a:r>
            <a:r>
              <a:rPr lang="en-US" dirty="0" smtClean="0">
                <a:hlinkClick r:id="rId2" action="ppaction://hlinksldjump"/>
              </a:rPr>
              <a:t>3</a:t>
            </a:r>
            <a:r>
              <a:rPr lang="en-US" dirty="0" smtClean="0"/>
              <a:t>-</a:t>
            </a:r>
            <a:r>
              <a:rPr lang="en-US" dirty="0" smtClean="0">
                <a:hlinkClick r:id="rId3" action="ppaction://hlinksldjump"/>
              </a:rPr>
              <a:t>4</a:t>
            </a:r>
            <a:endParaRPr lang="en-US" dirty="0" smtClean="0"/>
          </a:p>
          <a:p>
            <a:r>
              <a:rPr lang="en-US" dirty="0" smtClean="0"/>
              <a:t>Stress Summary</a:t>
            </a:r>
            <a:r>
              <a:rPr lang="en-US" u="dotted" dirty="0" smtClean="0"/>
              <a:t>						</a:t>
            </a:r>
            <a:r>
              <a:rPr lang="en-US" u="dotted" dirty="0" smtClean="0">
                <a:hlinkClick r:id="rId4" action="ppaction://hlinksldjump"/>
              </a:rPr>
              <a:t>5</a:t>
            </a:r>
            <a:endParaRPr lang="en-US" dirty="0" smtClean="0"/>
          </a:p>
          <a:p>
            <a:r>
              <a:rPr lang="en-US" dirty="0" smtClean="0"/>
              <a:t>Weight Summary</a:t>
            </a:r>
            <a:r>
              <a:rPr lang="en-US" u="dotted" dirty="0" smtClean="0"/>
              <a:t>						</a:t>
            </a:r>
            <a:r>
              <a:rPr lang="en-US" dirty="0" smtClean="0">
                <a:hlinkClick r:id="rId5" action="ppaction://hlinksldjump"/>
              </a:rPr>
              <a:t>6</a:t>
            </a:r>
            <a:r>
              <a:rPr lang="en-US" dirty="0" smtClean="0"/>
              <a:t>-</a:t>
            </a:r>
            <a:r>
              <a:rPr lang="en-US" dirty="0" smtClean="0">
                <a:hlinkClick r:id="rId6" action="ppaction://hlinksldjump"/>
              </a:rPr>
              <a:t>7</a:t>
            </a:r>
            <a:endParaRPr lang="en-US" dirty="0" smtClean="0"/>
          </a:p>
          <a:p>
            <a:r>
              <a:rPr lang="en-US" dirty="0" smtClean="0"/>
              <a:t>M&amp;P Summary</a:t>
            </a:r>
            <a:r>
              <a:rPr lang="en-US" u="dotted" dirty="0" smtClean="0"/>
              <a:t>						</a:t>
            </a:r>
            <a:r>
              <a:rPr lang="en-US" dirty="0" smtClean="0">
                <a:hlinkClick r:id="rId7" action="ppaction://hlinksldjump"/>
              </a:rPr>
              <a:t>8</a:t>
            </a:r>
            <a:r>
              <a:rPr lang="en-US" dirty="0" smtClean="0"/>
              <a:t>-</a:t>
            </a:r>
            <a:r>
              <a:rPr lang="en-US" dirty="0" smtClean="0">
                <a:hlinkClick r:id="rId8" action="ppaction://hlinksldjump"/>
              </a:rPr>
              <a:t>15</a:t>
            </a:r>
            <a:endParaRPr lang="en-US" dirty="0" smtClean="0"/>
          </a:p>
          <a:p>
            <a:r>
              <a:rPr lang="en-US" dirty="0" smtClean="0"/>
              <a:t>Methods Summary</a:t>
            </a:r>
            <a:r>
              <a:rPr lang="en-US" u="dotted" dirty="0" smtClean="0"/>
              <a:t>						</a:t>
            </a:r>
            <a:r>
              <a:rPr lang="en-US" dirty="0" smtClean="0">
                <a:hlinkClick r:id="rId9" action="ppaction://hlinksldjump"/>
              </a:rPr>
              <a:t>16</a:t>
            </a:r>
            <a:endParaRPr lang="en-US" dirty="0" smtClean="0"/>
          </a:p>
          <a:p>
            <a:r>
              <a:rPr lang="en-US" dirty="0" smtClean="0"/>
              <a:t>Insulation &amp; acoustics Summary</a:t>
            </a:r>
            <a:r>
              <a:rPr lang="en-US" u="dotted" dirty="0" smtClean="0"/>
              <a:t>				</a:t>
            </a:r>
            <a:r>
              <a:rPr lang="en-US" dirty="0" smtClean="0">
                <a:hlinkClick r:id="rId10" action="ppaction://hlinksldjump"/>
              </a:rPr>
              <a:t>17</a:t>
            </a:r>
            <a:r>
              <a:rPr lang="en-US" dirty="0" smtClean="0"/>
              <a:t>-</a:t>
            </a:r>
            <a:r>
              <a:rPr lang="en-US" dirty="0" smtClean="0">
                <a:hlinkClick r:id="rId11" action="ppaction://hlinksldjump"/>
              </a:rPr>
              <a:t>25</a:t>
            </a:r>
            <a:endParaRPr lang="en-US" dirty="0" smtClean="0"/>
          </a:p>
          <a:p>
            <a:r>
              <a:rPr lang="en-US" dirty="0" smtClean="0"/>
              <a:t>Supplier (Hutchinson) Summary</a:t>
            </a:r>
            <a:r>
              <a:rPr lang="en-US" u="dotted" dirty="0" smtClean="0"/>
              <a:t>				</a:t>
            </a:r>
            <a:r>
              <a:rPr lang="en-US" dirty="0" smtClean="0">
                <a:hlinkClick r:id="rId12" action="ppaction://hlinksldjump"/>
              </a:rPr>
              <a:t>26</a:t>
            </a:r>
            <a:r>
              <a:rPr lang="en-US" dirty="0" smtClean="0"/>
              <a:t>-</a:t>
            </a:r>
            <a:r>
              <a:rPr lang="en-US" dirty="0" smtClean="0">
                <a:hlinkClick r:id="rId13" action="ppaction://hlinksldjump"/>
              </a:rPr>
              <a:t>35</a:t>
            </a:r>
            <a:endParaRPr lang="en-US" dirty="0" smtClean="0"/>
          </a:p>
          <a:p>
            <a:r>
              <a:rPr lang="en-US" dirty="0" smtClean="0"/>
              <a:t>Engineering Summary</a:t>
            </a:r>
            <a:r>
              <a:rPr lang="en-US" u="dotted" dirty="0" smtClean="0"/>
              <a:t>					</a:t>
            </a:r>
            <a:r>
              <a:rPr lang="en-US" dirty="0" smtClean="0">
                <a:hlinkClick r:id="rId14" action="ppaction://hlinksldjump"/>
              </a:rPr>
              <a:t>36</a:t>
            </a:r>
            <a:r>
              <a:rPr lang="en-US" dirty="0" smtClean="0"/>
              <a:t>-</a:t>
            </a:r>
            <a:r>
              <a:rPr lang="en-US" dirty="0" smtClean="0">
                <a:hlinkClick r:id="rId15" action="ppaction://hlinksldjump"/>
              </a:rPr>
              <a:t>44</a:t>
            </a:r>
            <a:endParaRPr lang="en-US" dirty="0" smtClean="0"/>
          </a:p>
          <a:p>
            <a:r>
              <a:rPr lang="en-US" dirty="0" smtClean="0"/>
              <a:t>On going Investigation</a:t>
            </a:r>
            <a:r>
              <a:rPr lang="en-US" u="dotted" dirty="0"/>
              <a:t>	</a:t>
            </a:r>
            <a:r>
              <a:rPr lang="en-US" u="dotted" dirty="0" smtClean="0"/>
              <a:t>				</a:t>
            </a:r>
            <a:r>
              <a:rPr lang="en-US" u="dotted" dirty="0" smtClean="0">
                <a:hlinkClick r:id="rId16" action="ppaction://hlinksldjump"/>
              </a:rPr>
              <a:t>45</a:t>
            </a:r>
            <a:endParaRPr lang="en-US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Insulation &amp; acoustics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20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Vincent Pointel</a:t>
            </a:r>
          </a:p>
          <a:p>
            <a:r>
              <a:rPr lang="fr-CA" sz="1400" dirty="0" smtClean="0"/>
              <a:t>André Brodeur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1" y="931615"/>
            <a:ext cx="6903838" cy="516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Insulation &amp; acoustics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21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Vincent Pointel</a:t>
            </a:r>
          </a:p>
          <a:p>
            <a:r>
              <a:rPr lang="fr-CA" sz="1400" dirty="0" smtClean="0"/>
              <a:t>André Brodeur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927305"/>
            <a:ext cx="6951137" cy="51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4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Insulation &amp; acoustics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22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Vincent Pointel</a:t>
            </a:r>
          </a:p>
          <a:p>
            <a:r>
              <a:rPr lang="fr-CA" sz="1400" dirty="0" smtClean="0"/>
              <a:t>André Brodeur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1" y="927305"/>
            <a:ext cx="6957060" cy="51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2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Insulation &amp; acoustics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23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Vincent Pointel</a:t>
            </a:r>
          </a:p>
          <a:p>
            <a:r>
              <a:rPr lang="fr-CA" sz="1400" dirty="0" smtClean="0"/>
              <a:t>André Brodeur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1" y="927305"/>
            <a:ext cx="6928932" cy="51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95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Insulation &amp; acoustics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24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Vincent Pointel</a:t>
            </a:r>
          </a:p>
          <a:p>
            <a:r>
              <a:rPr lang="fr-CA" sz="1400" dirty="0" smtClean="0"/>
              <a:t>André Brodeur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927304"/>
            <a:ext cx="7002627" cy="51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8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Insulation &amp; acoustics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25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Vincent Pointel</a:t>
            </a:r>
          </a:p>
          <a:p>
            <a:r>
              <a:rPr lang="fr-CA" sz="1400" dirty="0" smtClean="0"/>
              <a:t>André Brodeur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927305"/>
            <a:ext cx="7076294" cy="51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43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Supplier (Hutchinson)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INSULATION STRATEGY &amp; GUIDELINE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26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-Requirement / Known Issues:</a:t>
            </a:r>
          </a:p>
          <a:p>
            <a:r>
              <a:rPr lang="en-US" sz="1400" dirty="0" smtClean="0"/>
              <a:t>	</a:t>
            </a:r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78245" y="123100"/>
            <a:ext cx="3200400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en-US" sz="1400" dirty="0" smtClean="0"/>
              <a:t>Gwendal.Nicolas@hutchinsonna.com</a:t>
            </a:r>
            <a:endParaRPr lang="en-US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703803" y="1447800"/>
            <a:ext cx="1982997" cy="224676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References: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400" b="1" dirty="0" smtClean="0"/>
              <a:t>RFC 48334</a:t>
            </a:r>
          </a:p>
          <a:p>
            <a:pPr algn="ctr"/>
            <a:r>
              <a:rPr lang="en-US" sz="1400" dirty="0" smtClean="0"/>
              <a:t>INSULATION SNAG FROM HUTCHINSON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400" b="1" dirty="0" smtClean="0"/>
              <a:t>RFC 48477</a:t>
            </a:r>
          </a:p>
          <a:p>
            <a:pPr algn="ctr"/>
            <a:r>
              <a:rPr lang="en-US" sz="1400" dirty="0"/>
              <a:t>INSULATION SNAG FROM HUTCHINSON NLA-UP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304800" y="1313931"/>
            <a:ext cx="6324600" cy="4699178"/>
            <a:chOff x="304800" y="1313931"/>
            <a:chExt cx="6324600" cy="4699178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1313931"/>
              <a:ext cx="6324600" cy="4699178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7536" y="5613230"/>
              <a:ext cx="1733550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957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Supplier (Hutchinson)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27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Information:</a:t>
            </a:r>
          </a:p>
          <a:p>
            <a:r>
              <a:rPr lang="en-US" sz="1400" dirty="0" smtClean="0"/>
              <a:t>	- </a:t>
            </a:r>
            <a:r>
              <a:rPr lang="en-US" sz="1400" dirty="0" err="1" smtClean="0"/>
              <a:t>Conolite</a:t>
            </a:r>
            <a:r>
              <a:rPr lang="en-US" sz="1400" dirty="0" smtClean="0"/>
              <a:t>: Material is not in Hutchinson Scope of Material</a:t>
            </a:r>
          </a:p>
          <a:p>
            <a:r>
              <a:rPr lang="en-US" sz="1400" dirty="0" smtClean="0"/>
              <a:t>	- ENMXXXX blankets are transferred to PLPXXXX material specification since ENMXXXX 	define actual parts and does not define a material specification.</a:t>
            </a:r>
          </a:p>
          <a:p>
            <a:r>
              <a:rPr lang="en-US" sz="1400" dirty="0" smtClean="0"/>
              <a:t>		Risk avoided by such;</a:t>
            </a:r>
          </a:p>
          <a:p>
            <a:r>
              <a:rPr lang="en-US" sz="1400" dirty="0" smtClean="0"/>
              <a:t>		- ENMXXXX constraint the design and may generate issues for future design.</a:t>
            </a:r>
          </a:p>
          <a:p>
            <a:r>
              <a:rPr lang="en-US" sz="1400" dirty="0" smtClean="0"/>
              <a:t>		- Problem to link the design to certification requirements.</a:t>
            </a:r>
          </a:p>
          <a:p>
            <a:r>
              <a:rPr lang="en-US" sz="1400" dirty="0" smtClean="0"/>
              <a:t>		- BA – HU quality snags.</a:t>
            </a:r>
            <a:endParaRPr lang="fr-CA" sz="1400" dirty="0" smtClean="0"/>
          </a:p>
          <a:p>
            <a:r>
              <a:rPr lang="fr-CA" sz="1400" dirty="0"/>
              <a:t>	</a:t>
            </a:r>
            <a:r>
              <a:rPr lang="en-US" sz="1400" dirty="0" smtClean="0"/>
              <a:t>-</a:t>
            </a:r>
            <a:r>
              <a:rPr lang="en-US" sz="1400" dirty="0"/>
              <a:t>Information on label </a:t>
            </a:r>
            <a:r>
              <a:rPr lang="en-US" sz="1400" dirty="0" smtClean="0"/>
              <a:t>size and drain/venting hole </a:t>
            </a:r>
            <a:r>
              <a:rPr lang="en-US" sz="1400" dirty="0"/>
              <a:t>may be found in PLP DWG.</a:t>
            </a:r>
          </a:p>
          <a:p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778245" y="123100"/>
            <a:ext cx="3200400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en-US" sz="1400" dirty="0" smtClean="0"/>
              <a:t>Gwendal.Nicolas@hutchinsonna.com</a:t>
            </a:r>
            <a:endParaRPr lang="en-US" sz="1400" dirty="0"/>
          </a:p>
        </p:txBody>
      </p:sp>
      <p:grpSp>
        <p:nvGrpSpPr>
          <p:cNvPr id="13" name="Groupe 12"/>
          <p:cNvGrpSpPr/>
          <p:nvPr/>
        </p:nvGrpSpPr>
        <p:grpSpPr>
          <a:xfrm>
            <a:off x="1389117" y="4114800"/>
            <a:ext cx="2362200" cy="1524000"/>
            <a:chOff x="4662818" y="4254007"/>
            <a:chExt cx="2126291" cy="1331009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2"/>
            <a:srcRect l="12822" r="17452" b="93639"/>
            <a:stretch/>
          </p:blipFill>
          <p:spPr>
            <a:xfrm>
              <a:off x="4731709" y="4254007"/>
              <a:ext cx="2057400" cy="304800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/>
            <a:srcRect l="12822" t="16816" r="17452" b="60452"/>
            <a:stretch/>
          </p:blipFill>
          <p:spPr>
            <a:xfrm>
              <a:off x="4662818" y="4495800"/>
              <a:ext cx="2057400" cy="1089216"/>
            </a:xfrm>
            <a:prstGeom prst="rect">
              <a:avLst/>
            </a:prstGeom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379" y="3903687"/>
            <a:ext cx="3210859" cy="2133600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4213913" y="3554412"/>
            <a:ext cx="702983" cy="4841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endCxn id="14" idx="0"/>
          </p:cNvCxnSpPr>
          <p:nvPr/>
        </p:nvCxnSpPr>
        <p:spPr>
          <a:xfrm flipH="1">
            <a:off x="2608484" y="3554412"/>
            <a:ext cx="363316" cy="5603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913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Supplier (Hutchinson)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28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Information:</a:t>
            </a:r>
          </a:p>
          <a:p>
            <a:r>
              <a:rPr lang="en-US" sz="1400" dirty="0" smtClean="0"/>
              <a:t>	- Parts must be modeled within range of raw material and should be divided logically to minimize 	waste</a:t>
            </a:r>
            <a:r>
              <a:rPr lang="en-US" sz="1400" dirty="0"/>
              <a:t> </a:t>
            </a:r>
            <a:r>
              <a:rPr lang="en-US" sz="1400" dirty="0" smtClean="0"/>
              <a:t>and ease installation.</a:t>
            </a:r>
          </a:p>
          <a:p>
            <a:r>
              <a:rPr lang="en-US" sz="1400" dirty="0" smtClean="0"/>
              <a:t>		</a:t>
            </a:r>
          </a:p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e 14"/>
          <p:cNvGrpSpPr/>
          <p:nvPr/>
        </p:nvGrpSpPr>
        <p:grpSpPr>
          <a:xfrm>
            <a:off x="1524000" y="1981200"/>
            <a:ext cx="5791200" cy="3567793"/>
            <a:chOff x="755576" y="1981200"/>
            <a:chExt cx="5791200" cy="3567793"/>
          </a:xfrm>
        </p:grpSpPr>
        <p:grpSp>
          <p:nvGrpSpPr>
            <p:cNvPr id="13" name="Groupe 12"/>
            <p:cNvGrpSpPr/>
            <p:nvPr/>
          </p:nvGrpSpPr>
          <p:grpSpPr>
            <a:xfrm>
              <a:off x="755576" y="1981200"/>
              <a:ext cx="5791200" cy="3567793"/>
              <a:chOff x="755576" y="1981200"/>
              <a:chExt cx="5791200" cy="3567793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 rotWithShape="1">
              <a:blip r:embed="rId2"/>
              <a:srcRect l="3430" t="4507" r="3430" b="18933"/>
              <a:stretch/>
            </p:blipFill>
            <p:spPr>
              <a:xfrm>
                <a:off x="755576" y="1981200"/>
                <a:ext cx="5791200" cy="3567793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3565071"/>
                <a:ext cx="914400" cy="18406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601" y="2831768"/>
                <a:ext cx="228600" cy="749631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1524001" y="2936810"/>
              <a:ext cx="914399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RAW Material</a:t>
              </a:r>
              <a:endParaRPr 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5778245" y="123100"/>
            <a:ext cx="3200400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en-US" sz="1400" dirty="0" smtClean="0"/>
              <a:t>Gwendal.Nicolas@hutchinsonna.com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695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Supplier (Hutchinson)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29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06360"/>
            <a:ext cx="8782050" cy="5035665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Manufacturing Limitations and Particularities:</a:t>
            </a:r>
          </a:p>
          <a:p>
            <a:r>
              <a:rPr lang="fr-CA" sz="1400" b="1" dirty="0" smtClean="0"/>
              <a:t>General:	</a:t>
            </a:r>
            <a:r>
              <a:rPr lang="en-US" sz="1400" dirty="0" smtClean="0"/>
              <a:t>- Manufacturing will be using BA MBD. One part per model. Attachments &amp; slits will be done at BA.</a:t>
            </a:r>
          </a:p>
          <a:p>
            <a:r>
              <a:rPr lang="en-US" sz="1400" dirty="0" smtClean="0"/>
              <a:t>	- Flat pattern will be done by Hutchinson; not BA.</a:t>
            </a:r>
          </a:p>
          <a:p>
            <a:r>
              <a:rPr lang="en-US" sz="1400" dirty="0" smtClean="0"/>
              <a:t>	- Insulation parts should never be modeled with edge fillet since it does not represent reality.</a:t>
            </a:r>
          </a:p>
          <a:p>
            <a:r>
              <a:rPr lang="en-US" sz="1400" dirty="0" smtClean="0"/>
              <a:t>	- Insulation parts should never be modeled beveled since it can not be manufactured.</a:t>
            </a:r>
          </a:p>
          <a:p>
            <a:r>
              <a:rPr lang="en-US" sz="1400" dirty="0" smtClean="0"/>
              <a:t>	 Edges should always be Straight (90 deg).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fr-CA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	- Insulation Blanket are bigger in free state that they are in installed condition. For enhance 	performance, the blanket will be lightly compressed in order to fit in the cavity. BA-3D will be 	modeled « as installed » and therefore the following note will be added. 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90863"/>
            <a:ext cx="2580427" cy="16764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162" y="2514600"/>
            <a:ext cx="999866" cy="2052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e 12"/>
          <p:cNvGrpSpPr/>
          <p:nvPr/>
        </p:nvGrpSpPr>
        <p:grpSpPr>
          <a:xfrm>
            <a:off x="4953000" y="2890863"/>
            <a:ext cx="740395" cy="1077218"/>
            <a:chOff x="7492005" y="5059958"/>
            <a:chExt cx="740395" cy="1077218"/>
          </a:xfrm>
        </p:grpSpPr>
        <p:sp>
          <p:nvSpPr>
            <p:cNvPr id="14" name="Rectangle 13"/>
            <p:cNvSpPr/>
            <p:nvPr/>
          </p:nvSpPr>
          <p:spPr>
            <a:xfrm>
              <a:off x="7539038" y="5059958"/>
              <a:ext cx="64633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b="0" cap="none" spc="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92005" y="5829399"/>
              <a:ext cx="74039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1400" b="1" cap="none" spc="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AVOID</a:t>
              </a:r>
              <a:endParaRPr lang="fr-F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16" name="Connecteur droit avec flèche 15"/>
          <p:cNvCxnSpPr>
            <a:stCxn id="14" idx="1"/>
          </p:cNvCxnSpPr>
          <p:nvPr/>
        </p:nvCxnSpPr>
        <p:spPr>
          <a:xfrm flipH="1" flipV="1">
            <a:off x="4114800" y="3111126"/>
            <a:ext cx="885233" cy="2414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3"/>
            <a:endCxn id="21" idx="3"/>
          </p:cNvCxnSpPr>
          <p:nvPr/>
        </p:nvCxnSpPr>
        <p:spPr>
          <a:xfrm flipV="1">
            <a:off x="5646364" y="2821720"/>
            <a:ext cx="601479" cy="5308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6140161" y="2590800"/>
            <a:ext cx="735302" cy="2705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872" y="5308043"/>
            <a:ext cx="6118860" cy="667637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778245" y="123100"/>
            <a:ext cx="3200400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en-US" sz="1400" dirty="0" smtClean="0"/>
              <a:t>Gwendal.Nicolas@hutchinsonna.com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463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Flammability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3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-Requirement:</a:t>
            </a:r>
          </a:p>
          <a:p>
            <a:r>
              <a:rPr lang="en-US" dirty="0" smtClean="0"/>
              <a:t>	- Insulation: 14 CFR 25.856(a)</a:t>
            </a:r>
          </a:p>
          <a:p>
            <a:endParaRPr lang="en-US" b="1" dirty="0" smtClean="0"/>
          </a:p>
          <a:p>
            <a:r>
              <a:rPr lang="en-US" b="1" dirty="0" smtClean="0"/>
              <a:t>Information:</a:t>
            </a:r>
          </a:p>
          <a:p>
            <a:r>
              <a:rPr lang="en-US" dirty="0" smtClean="0"/>
              <a:t>-Insulation requirement is different and more critical than the cabinet requirement « 14 CFR 25.853(a) ».</a:t>
            </a:r>
          </a:p>
          <a:p>
            <a:r>
              <a:rPr lang="en-US" dirty="0" smtClean="0"/>
              <a:t>-There is no small parts limitations or minimum spacing required for Velcro under the « 14 CFR 25.856(a) ».</a:t>
            </a:r>
          </a:p>
          <a:p>
            <a:r>
              <a:rPr lang="en-US" dirty="0" smtClean="0"/>
              <a:t>-Limit as much as possible the creation of new insulation stack up to avoid new tests.</a:t>
            </a:r>
          </a:p>
          <a:p>
            <a:r>
              <a:rPr lang="en-US" dirty="0" smtClean="0"/>
              <a:t>-Tests are quite expensive and not made in house. Therefore consult flammability team every time a new stack up is required.</a:t>
            </a:r>
          </a:p>
          <a:p>
            <a:endParaRPr lang="en-US" dirty="0" smtClean="0"/>
          </a:p>
          <a:p>
            <a:r>
              <a:rPr lang="en-US" b="1" dirty="0" smtClean="0"/>
              <a:t>Upcoming:</a:t>
            </a:r>
          </a:p>
          <a:p>
            <a:r>
              <a:rPr lang="en-US" dirty="0" smtClean="0"/>
              <a:t>-FTV 4 Test plan: Estimated ECD: end of April 2017</a:t>
            </a:r>
          </a:p>
          <a:p>
            <a:r>
              <a:rPr lang="en-US" dirty="0" smtClean="0"/>
              <a:t>	-This test plan will provide the list of insulation stack up to burn.</a:t>
            </a:r>
          </a:p>
          <a:p>
            <a:r>
              <a:rPr lang="en-US" dirty="0" smtClean="0"/>
              <a:t>	- Upon creation of this list, it is recommended to all cabinet to review their next aircrafts</a:t>
            </a:r>
          </a:p>
          <a:p>
            <a:r>
              <a:rPr lang="en-US" dirty="0"/>
              <a:t>	</a:t>
            </a:r>
            <a:r>
              <a:rPr lang="en-US" dirty="0" smtClean="0"/>
              <a:t>insulation packages to ensure conformity. If a discrepancy is found, consult Flammability team.</a:t>
            </a:r>
          </a:p>
          <a:p>
            <a:r>
              <a:rPr lang="fr-CA" dirty="0"/>
              <a:t>	</a:t>
            </a:r>
            <a:r>
              <a:rPr lang="fr-CA" dirty="0" smtClean="0"/>
              <a:t>-LINK: </a:t>
            </a:r>
            <a:r>
              <a:rPr lang="en-US" dirty="0" smtClean="0"/>
              <a:t>Consult flammability group</a:t>
            </a:r>
          </a:p>
          <a:p>
            <a:r>
              <a:rPr lang="en-US" dirty="0" smtClean="0"/>
              <a:t>-FTV 4 Test result: Estimated ECD: end of June 2017</a:t>
            </a:r>
          </a:p>
          <a:p>
            <a:r>
              <a:rPr lang="en-US" dirty="0" smtClean="0"/>
              <a:t>	-This list will provide the confirmation (Pass / Failed) for all stack ups.</a:t>
            </a:r>
          </a:p>
          <a:p>
            <a:r>
              <a:rPr lang="en-US" dirty="0" smtClean="0"/>
              <a:t>	-If failure, IPDT solution and change management will occur.</a:t>
            </a:r>
            <a:endParaRPr lang="en-US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err="1" smtClean="0"/>
              <a:t>Marc-André</a:t>
            </a:r>
            <a:r>
              <a:rPr lang="fr-CA" sz="1400" dirty="0" smtClean="0"/>
              <a:t> Michaud</a:t>
            </a:r>
          </a:p>
          <a:p>
            <a:r>
              <a:rPr lang="fr-CA" sz="1400" dirty="0" smtClean="0"/>
              <a:t>Phillip Brisebois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4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Supplier (Hutchinson)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30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3518696"/>
            <a:ext cx="1976029" cy="249243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061981" y="3733800"/>
            <a:ext cx="35747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732236" y="4309893"/>
            <a:ext cx="983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ZoneTexte 36"/>
          <p:cNvSpPr txBox="1"/>
          <p:nvPr/>
        </p:nvSpPr>
        <p:spPr>
          <a:xfrm>
            <a:off x="5778245" y="123100"/>
            <a:ext cx="3200400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en-US" sz="1400" dirty="0" smtClean="0"/>
              <a:t>Gwendal.Nicolas@hutchinsonna.com</a:t>
            </a:r>
            <a:endParaRPr lang="en-US" sz="1400" dirty="0"/>
          </a:p>
        </p:txBody>
      </p:sp>
      <p:cxnSp>
        <p:nvCxnSpPr>
          <p:cNvPr id="24" name="Connecteur droit avec flèche 23"/>
          <p:cNvCxnSpPr>
            <a:endCxn id="27" idx="1"/>
          </p:cNvCxnSpPr>
          <p:nvPr/>
        </p:nvCxnSpPr>
        <p:spPr>
          <a:xfrm flipV="1">
            <a:off x="6287303" y="4417905"/>
            <a:ext cx="1444933" cy="1080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49" y="1066800"/>
            <a:ext cx="6367173" cy="4975225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Manufacturing Limitations and Particularities:</a:t>
            </a:r>
          </a:p>
          <a:p>
            <a:r>
              <a:rPr lang="en-US" sz="1400" b="1" dirty="0" smtClean="0"/>
              <a:t>-General:</a:t>
            </a:r>
            <a:r>
              <a:rPr lang="en-US" sz="1400" dirty="0" smtClean="0"/>
              <a:t>	</a:t>
            </a:r>
          </a:p>
          <a:p>
            <a:r>
              <a:rPr lang="en-US" sz="1400" dirty="0" smtClean="0"/>
              <a:t>	- First version of BA-3D models did not identified the location of 	drain &amp; venting holes.</a:t>
            </a:r>
          </a:p>
          <a:p>
            <a:r>
              <a:rPr lang="en-US" sz="1400" dirty="0" smtClean="0"/>
              <a:t>	</a:t>
            </a:r>
            <a:r>
              <a:rPr lang="en-US" sz="1400" b="1" dirty="0" smtClean="0"/>
              <a:t>- To solve the issues, BA-3D model must have a annotation</a:t>
            </a:r>
          </a:p>
          <a:p>
            <a:r>
              <a:rPr lang="en-US" sz="1400" b="1" dirty="0" smtClean="0"/>
              <a:t>	 to show the TOP of the blanket.</a:t>
            </a:r>
          </a:p>
          <a:p>
            <a:endParaRPr lang="en-US" sz="1400" dirty="0" smtClean="0"/>
          </a:p>
          <a:p>
            <a:r>
              <a:rPr lang="en-US" sz="1400" dirty="0" smtClean="0"/>
              <a:t>	- First version of BA-3D models did not identified the face in contact 	with the cabinet causing issues such as:</a:t>
            </a:r>
          </a:p>
          <a:p>
            <a:r>
              <a:rPr lang="en-US" sz="1400" dirty="0" smtClean="0"/>
              <a:t>		</a:t>
            </a:r>
            <a:r>
              <a:rPr lang="en-US" sz="1400" i="1" dirty="0" smtClean="0"/>
              <a:t>- Self-adhesive may be on wrong side.</a:t>
            </a:r>
          </a:p>
          <a:p>
            <a:r>
              <a:rPr lang="en-US" sz="1400" i="1" dirty="0" smtClean="0"/>
              <a:t>		- Reclosable attachment may be on wrong side. </a:t>
            </a:r>
          </a:p>
          <a:p>
            <a:r>
              <a:rPr lang="en-US" sz="1400" i="1" dirty="0" smtClean="0"/>
              <a:t>		- Identification label may be on wrong side.</a:t>
            </a:r>
          </a:p>
          <a:p>
            <a:r>
              <a:rPr lang="en-US" sz="1400" dirty="0" smtClean="0"/>
              <a:t>	</a:t>
            </a:r>
            <a:r>
              <a:rPr lang="en-US" sz="1400" b="1" dirty="0" smtClean="0"/>
              <a:t>- To solve the issues, BA-3D model must have a annotation</a:t>
            </a:r>
          </a:p>
          <a:p>
            <a:r>
              <a:rPr lang="en-US" sz="1400" b="1" dirty="0" smtClean="0"/>
              <a:t>	 to show the attachment side.</a:t>
            </a:r>
          </a:p>
          <a:p>
            <a:endParaRPr lang="en-US" sz="1400" b="1" dirty="0" smtClean="0"/>
          </a:p>
          <a:p>
            <a:r>
              <a:rPr lang="en-US" sz="1400" dirty="0" smtClean="0"/>
              <a:t>	</a:t>
            </a:r>
          </a:p>
        </p:txBody>
      </p:sp>
      <p:cxnSp>
        <p:nvCxnSpPr>
          <p:cNvPr id="28" name="Connecteur droit avec flèche 27"/>
          <p:cNvCxnSpPr>
            <a:endCxn id="25" idx="1"/>
          </p:cNvCxnSpPr>
          <p:nvPr/>
        </p:nvCxnSpPr>
        <p:spPr>
          <a:xfrm>
            <a:off x="6287303" y="2299878"/>
            <a:ext cx="774678" cy="15482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3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Manufacturing Limitations and Particularities:</a:t>
            </a:r>
          </a:p>
          <a:p>
            <a:r>
              <a:rPr lang="en-US" sz="1400" b="1" dirty="0" smtClean="0"/>
              <a:t>- Blankets</a:t>
            </a:r>
          </a:p>
          <a:p>
            <a:r>
              <a:rPr lang="en-US" sz="1400" dirty="0" smtClean="0"/>
              <a:t>	- Limit use of reduction in thickness of blankets (hard to manufacture)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	- Cutouts geometry </a:t>
            </a:r>
            <a:r>
              <a:rPr lang="en-US" sz="1400" dirty="0"/>
              <a:t>and </a:t>
            </a:r>
            <a:r>
              <a:rPr lang="en-US" sz="1400" dirty="0" smtClean="0"/>
              <a:t>internal corners should always be squared / sharp.</a:t>
            </a:r>
          </a:p>
          <a:p>
            <a:r>
              <a:rPr lang="en-US" sz="1400" dirty="0" smtClean="0"/>
              <a:t>	</a:t>
            </a:r>
            <a:r>
              <a:rPr lang="en-US" sz="1200" i="1" dirty="0" smtClean="0"/>
              <a:t>*Round cutouts are difficult, long and expensive to produce. They generate quality issues without 	enhancing the insulation performances of blankets.</a:t>
            </a:r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3932877"/>
            <a:ext cx="2590800" cy="86677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Supplier (Hutchinson)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31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672" y="1972034"/>
            <a:ext cx="2739128" cy="98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886200"/>
            <a:ext cx="1457325" cy="1752600"/>
          </a:xfrm>
          <a:prstGeom prst="rect">
            <a:avLst/>
          </a:prstGeom>
        </p:spPr>
      </p:pic>
      <p:pic>
        <p:nvPicPr>
          <p:cNvPr id="12" name="Espace réservé du contenu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983" y="3970977"/>
            <a:ext cx="2577617" cy="1196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necteur droit avec flèche 12"/>
          <p:cNvCxnSpPr/>
          <p:nvPr/>
        </p:nvCxnSpPr>
        <p:spPr>
          <a:xfrm flipV="1">
            <a:off x="2024062" y="4610100"/>
            <a:ext cx="1638507" cy="7986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725" y="5607656"/>
            <a:ext cx="31242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Transform round and ellipse in square and rectangular, keep corner sharp.</a:t>
            </a:r>
            <a:endParaRPr lang="en-US" sz="1200" dirty="0"/>
          </a:p>
        </p:txBody>
      </p:sp>
      <p:cxnSp>
        <p:nvCxnSpPr>
          <p:cNvPr id="16" name="Connecteur droit avec flèche 15"/>
          <p:cNvCxnSpPr>
            <a:endCxn id="15" idx="3"/>
          </p:cNvCxnSpPr>
          <p:nvPr/>
        </p:nvCxnSpPr>
        <p:spPr>
          <a:xfrm flipH="1">
            <a:off x="5876925" y="4569352"/>
            <a:ext cx="1567778" cy="12691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5" idx="0"/>
          </p:cNvCxnSpPr>
          <p:nvPr/>
        </p:nvCxnSpPr>
        <p:spPr>
          <a:xfrm>
            <a:off x="4314825" y="4704876"/>
            <a:ext cx="0" cy="9027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778245" y="123100"/>
            <a:ext cx="3200400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en-US" sz="1400" dirty="0" smtClean="0"/>
              <a:t>Gwendal.Nicolas@hutchinsonna.com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1124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Supplier (Hutchinson)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32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5025901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Manufacturing Limitations and Particularities:</a:t>
            </a:r>
          </a:p>
          <a:p>
            <a:r>
              <a:rPr lang="en-US" sz="1400" b="1" dirty="0" smtClean="0"/>
              <a:t>- Blankets</a:t>
            </a:r>
          </a:p>
          <a:p>
            <a:r>
              <a:rPr lang="en-US" sz="1400" dirty="0" smtClean="0"/>
              <a:t>	- Minimum wall thickness of blanket should be 2”. Under that value, the blanket will be fragile 	and less durable. Production cost and lead time may also increase.</a:t>
            </a:r>
          </a:p>
          <a:p>
            <a:r>
              <a:rPr lang="en-US" sz="1400" dirty="0" smtClean="0"/>
              <a:t>	- Under special circumstances wall thickness can be manufactured with an absolute minimum 	wall thickness of 1”. </a:t>
            </a:r>
            <a:r>
              <a:rPr lang="en-US" sz="1400" u="sng" dirty="0" smtClean="0"/>
              <a:t>Supplier should be consulted for such usages.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/>
          <p:cNvGrpSpPr/>
          <p:nvPr/>
        </p:nvGrpSpPr>
        <p:grpSpPr>
          <a:xfrm>
            <a:off x="3124200" y="2743200"/>
            <a:ext cx="2692615" cy="3257550"/>
            <a:chOff x="1447800" y="2743200"/>
            <a:chExt cx="2692615" cy="3257550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7800" y="2743200"/>
              <a:ext cx="2692615" cy="3257550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2971800" y="3735289"/>
              <a:ext cx="114924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200" b="1" dirty="0" smtClean="0"/>
                <a:t>Use</a:t>
              </a:r>
              <a:endParaRPr lang="en-US" sz="1200" b="1" dirty="0" smtClean="0"/>
            </a:p>
            <a:p>
              <a:pPr algn="ctr"/>
              <a:r>
                <a:rPr lang="en-US" sz="1200" b="1" dirty="0" smtClean="0"/>
                <a:t>Minimum 2” Wall</a:t>
              </a:r>
              <a:endParaRPr lang="en-US" sz="1200" b="1" dirty="0"/>
            </a:p>
          </p:txBody>
        </p:sp>
        <p:cxnSp>
          <p:nvCxnSpPr>
            <p:cNvPr id="19" name="Connecteur droit avec flèche 18"/>
            <p:cNvCxnSpPr>
              <a:endCxn id="18" idx="0"/>
            </p:cNvCxnSpPr>
            <p:nvPr/>
          </p:nvCxnSpPr>
          <p:spPr>
            <a:xfrm>
              <a:off x="2895600" y="3505200"/>
              <a:ext cx="650821" cy="23008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2138924" y="3625505"/>
              <a:ext cx="813503" cy="43294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>
              <a:endCxn id="18" idx="1"/>
            </p:cNvCxnSpPr>
            <p:nvPr/>
          </p:nvCxnSpPr>
          <p:spPr>
            <a:xfrm flipV="1">
              <a:off x="2794107" y="4058455"/>
              <a:ext cx="177693" cy="21602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ZoneTexte 14"/>
          <p:cNvSpPr txBox="1"/>
          <p:nvPr/>
        </p:nvSpPr>
        <p:spPr>
          <a:xfrm>
            <a:off x="5778245" y="123100"/>
            <a:ext cx="3200400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en-US" sz="1400" dirty="0" smtClean="0"/>
              <a:t>Gwendal.Nicolas@hutchinsonna.com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2479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Supplier (Hutchinson)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33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5025901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Manufacturing Limitations and Particularities:</a:t>
            </a:r>
          </a:p>
          <a:p>
            <a:r>
              <a:rPr lang="en-US" sz="1400" b="1" dirty="0" smtClean="0"/>
              <a:t>- </a:t>
            </a:r>
            <a:r>
              <a:rPr lang="en-US" sz="1400" b="1" dirty="0"/>
              <a:t>Blankets					- Damping Material (Flextane, Deltane)</a:t>
            </a:r>
          </a:p>
          <a:p>
            <a:r>
              <a:rPr lang="en-US" sz="1400" dirty="0" smtClean="0"/>
              <a:t>- Tolerances to be -.19” +.38” per PLP </a:t>
            </a:r>
            <a:r>
              <a:rPr lang="en-US" sz="1400" dirty="0"/>
              <a:t>DWG.		- Tolerances to be </a:t>
            </a:r>
            <a:r>
              <a:rPr lang="en-US" sz="1400" dirty="0" smtClean="0"/>
              <a:t>+/- .12” </a:t>
            </a:r>
            <a:r>
              <a:rPr lang="en-US" sz="1400" dirty="0"/>
              <a:t>per PLP DWG.</a:t>
            </a:r>
          </a:p>
          <a:p>
            <a:endParaRPr lang="en-US" sz="1400" dirty="0" smtClean="0"/>
          </a:p>
          <a:p>
            <a:r>
              <a:rPr lang="fr-CA" sz="1400" dirty="0"/>
              <a:t>	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/>
          <p:cNvGrpSpPr/>
          <p:nvPr/>
        </p:nvGrpSpPr>
        <p:grpSpPr>
          <a:xfrm>
            <a:off x="683568" y="2104503"/>
            <a:ext cx="2743200" cy="2667000"/>
            <a:chOff x="1143000" y="2362200"/>
            <a:chExt cx="2743200" cy="2667000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/>
            <a:srcRect l="10990" t="48586" r="8746" b="566"/>
            <a:stretch/>
          </p:blipFill>
          <p:spPr>
            <a:xfrm>
              <a:off x="1184606" y="2362200"/>
              <a:ext cx="2592550" cy="2667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143000" y="2819400"/>
              <a:ext cx="2743200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5778245" y="123100"/>
            <a:ext cx="3200400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en-US" sz="1400" dirty="0" smtClean="0"/>
              <a:t>Gwendal.Nicolas@hutchinsonna.com</a:t>
            </a:r>
            <a:endParaRPr lang="en-US" sz="1400" dirty="0"/>
          </a:p>
        </p:txBody>
      </p:sp>
      <p:grpSp>
        <p:nvGrpSpPr>
          <p:cNvPr id="22" name="Groupe 21"/>
          <p:cNvGrpSpPr/>
          <p:nvPr/>
        </p:nvGrpSpPr>
        <p:grpSpPr>
          <a:xfrm>
            <a:off x="5502275" y="2121855"/>
            <a:ext cx="2498725" cy="2649648"/>
            <a:chOff x="1143000" y="2362200"/>
            <a:chExt cx="2743200" cy="2667000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2"/>
            <a:srcRect l="10990" t="48586" r="8746" b="566"/>
            <a:stretch/>
          </p:blipFill>
          <p:spPr>
            <a:xfrm>
              <a:off x="1184606" y="2362200"/>
              <a:ext cx="2592550" cy="26670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143000" y="3563280"/>
              <a:ext cx="2743200" cy="14659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0310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Supplier (Hutchinson)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34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Manufacturing Limitations and Particularities:</a:t>
            </a:r>
          </a:p>
          <a:p>
            <a:r>
              <a:rPr lang="en-US" sz="1400" b="1" dirty="0" smtClean="0"/>
              <a:t>- Damping Material (</a:t>
            </a:r>
            <a:r>
              <a:rPr lang="en-US" sz="1400" b="1" u="sng" dirty="0" smtClean="0"/>
              <a:t>Flextane, Deltane</a:t>
            </a:r>
            <a:r>
              <a:rPr lang="en-US" sz="1400" b="1" dirty="0" smtClean="0"/>
              <a:t>)</a:t>
            </a:r>
          </a:p>
          <a:p>
            <a:r>
              <a:rPr lang="en-US" sz="1400" b="1" dirty="0" smtClean="0"/>
              <a:t>	</a:t>
            </a:r>
            <a:r>
              <a:rPr lang="en-US" sz="1400" dirty="0" smtClean="0"/>
              <a:t>- Slit is never a proper way to make a cutout, proper cutouts should be modeled.</a:t>
            </a:r>
          </a:p>
          <a:p>
            <a:r>
              <a:rPr lang="en-US" sz="1400" dirty="0" smtClean="0"/>
              <a:t>	</a:t>
            </a:r>
            <a:r>
              <a:rPr lang="en-US" sz="1200" i="1" dirty="0" smtClean="0"/>
              <a:t>* Cutout should be squared or as a hole.*</a:t>
            </a:r>
          </a:p>
          <a:p>
            <a:endParaRPr lang="fr-CA" sz="1200" i="1" dirty="0"/>
          </a:p>
          <a:p>
            <a:endParaRPr lang="fr-CA" sz="1200" i="1" dirty="0" smtClean="0"/>
          </a:p>
          <a:p>
            <a:endParaRPr lang="fr-CA" sz="1200" i="1" dirty="0"/>
          </a:p>
          <a:p>
            <a:endParaRPr lang="fr-CA" sz="1200" i="1" dirty="0" smtClean="0"/>
          </a:p>
          <a:p>
            <a:endParaRPr lang="fr-CA" sz="1200" i="1" dirty="0"/>
          </a:p>
          <a:p>
            <a:endParaRPr lang="fr-CA" sz="1200" i="1" dirty="0" smtClean="0"/>
          </a:p>
          <a:p>
            <a:endParaRPr lang="en-US" sz="1200" i="1" dirty="0" smtClean="0"/>
          </a:p>
          <a:p>
            <a:r>
              <a:rPr lang="en-US" sz="1400" dirty="0" smtClean="0"/>
              <a:t>	- If ever pre-cut are required Hutchinson shall be consulted and width of 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pre-cut will never be ¼ wide but only the size of the blade.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4648200"/>
            <a:ext cx="1933575" cy="127635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492005" y="5059958"/>
            <a:ext cx="740395" cy="1077218"/>
            <a:chOff x="7492005" y="5059958"/>
            <a:chExt cx="740395" cy="1077218"/>
          </a:xfrm>
        </p:grpSpPr>
        <p:sp>
          <p:nvSpPr>
            <p:cNvPr id="14" name="Rectangle 13"/>
            <p:cNvSpPr/>
            <p:nvPr/>
          </p:nvSpPr>
          <p:spPr>
            <a:xfrm>
              <a:off x="7539038" y="5059958"/>
              <a:ext cx="64633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b="0" cap="none" spc="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92005" y="5829399"/>
              <a:ext cx="74039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1400" b="1" cap="none" spc="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AVOID</a:t>
              </a:r>
              <a:endParaRPr lang="fr-F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5778245" y="123100"/>
            <a:ext cx="3200400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en-US" sz="1400" dirty="0" smtClean="0"/>
              <a:t>Gwendal.Nicolas@hutchinsonna.com</a:t>
            </a:r>
            <a:endParaRPr lang="en-US" sz="1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937545"/>
            <a:ext cx="2203792" cy="20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7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Supplier (Hutchinson)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35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b="1" dirty="0"/>
              <a:t>Manufacturing Limitations and Particularities:</a:t>
            </a:r>
          </a:p>
          <a:p>
            <a:r>
              <a:rPr lang="en-US" sz="1400" b="1" dirty="0"/>
              <a:t>- Damping Material (Flextane, Deltane)</a:t>
            </a:r>
          </a:p>
          <a:p>
            <a:r>
              <a:rPr lang="en-US" sz="1400" dirty="0" smtClean="0"/>
              <a:t>	- New « Deltane » raw material size available.</a:t>
            </a:r>
          </a:p>
          <a:p>
            <a:r>
              <a:rPr lang="en-US" sz="1400" dirty="0" smtClean="0"/>
              <a:t>		</a:t>
            </a:r>
          </a:p>
          <a:p>
            <a:endParaRPr lang="fr-CA" sz="1400" dirty="0"/>
          </a:p>
          <a:p>
            <a:endParaRPr lang="fr-CA" sz="1400" dirty="0" smtClean="0"/>
          </a:p>
          <a:p>
            <a:endParaRPr lang="fr-CA" sz="1400" dirty="0"/>
          </a:p>
          <a:p>
            <a:endParaRPr lang="fr-CA" sz="1400" dirty="0" smtClean="0"/>
          </a:p>
          <a:p>
            <a:endParaRPr lang="fr-CA" sz="1400" dirty="0"/>
          </a:p>
          <a:p>
            <a:endParaRPr lang="fr-CA" sz="1400" dirty="0" smtClean="0"/>
          </a:p>
          <a:p>
            <a:endParaRPr lang="fr-CA" sz="1400" dirty="0"/>
          </a:p>
          <a:p>
            <a:endParaRPr lang="fr-CA" sz="1400" dirty="0" smtClean="0"/>
          </a:p>
          <a:p>
            <a:endParaRPr lang="fr-CA" sz="140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" y="2015441"/>
            <a:ext cx="8519865" cy="26106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5778245" y="123100"/>
            <a:ext cx="3200400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en-US" sz="1400" dirty="0" smtClean="0"/>
              <a:t>Gwendal.Nicolas@hutchinsonna.com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0654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Eng. Rules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36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-Requirement:						Pages</a:t>
            </a:r>
          </a:p>
          <a:p>
            <a:r>
              <a:rPr lang="en-US" sz="1400" dirty="0" smtClean="0"/>
              <a:t>	- Section 1: Overall Insulation Strategy &amp; History</a:t>
            </a:r>
            <a:r>
              <a:rPr lang="en-US" sz="1400" u="dottedHeavy" dirty="0" smtClean="0"/>
              <a:t>		</a:t>
            </a:r>
            <a:r>
              <a:rPr lang="en-US" sz="1400" dirty="0" smtClean="0">
                <a:hlinkClick r:id="rId2" action="ppaction://hlinksldjump"/>
              </a:rPr>
              <a:t>37</a:t>
            </a:r>
            <a:r>
              <a:rPr lang="en-US" sz="1400" dirty="0" smtClean="0"/>
              <a:t>-</a:t>
            </a:r>
            <a:r>
              <a:rPr lang="en-US" sz="1400" dirty="0" smtClean="0">
                <a:hlinkClick r:id="rId3" action="ppaction://hlinksldjump"/>
              </a:rPr>
              <a:t>38</a:t>
            </a:r>
            <a:endParaRPr lang="en-US" sz="1400" dirty="0" smtClean="0"/>
          </a:p>
          <a:p>
            <a:r>
              <a:rPr lang="en-US" sz="1400" dirty="0" smtClean="0"/>
              <a:t>	- Section 2: Requirements and methodology</a:t>
            </a:r>
            <a:r>
              <a:rPr lang="en-US" sz="1400" u="dottedHeavy" dirty="0" smtClean="0"/>
              <a:t>			</a:t>
            </a:r>
            <a:r>
              <a:rPr lang="en-US" sz="1400" u="dottedHeavy" dirty="0" smtClean="0">
                <a:hlinkClick r:id="rId4" action="ppaction://hlinksldjump"/>
              </a:rPr>
              <a:t>39</a:t>
            </a:r>
            <a:r>
              <a:rPr lang="en-US" sz="1400" dirty="0" smtClean="0"/>
              <a:t>-</a:t>
            </a:r>
            <a:r>
              <a:rPr lang="en-US" sz="1400" dirty="0" smtClean="0">
                <a:hlinkClick r:id="rId5" action="ppaction://hlinksldjump"/>
              </a:rPr>
              <a:t>43</a:t>
            </a:r>
            <a:endParaRPr lang="en-US" sz="1400" dirty="0" smtClean="0"/>
          </a:p>
          <a:p>
            <a:r>
              <a:rPr lang="en-US" sz="1400" dirty="0" smtClean="0"/>
              <a:t>		- General</a:t>
            </a:r>
            <a:r>
              <a:rPr lang="en-US" sz="1400" u="dottedHeavy" dirty="0" smtClean="0"/>
              <a:t>					</a:t>
            </a:r>
            <a:r>
              <a:rPr lang="en-US" sz="1400" u="dottedHeavy" dirty="0" smtClean="0">
                <a:hlinkClick r:id="rId4" action="ppaction://hlinksldjump"/>
              </a:rPr>
              <a:t>39</a:t>
            </a:r>
            <a:r>
              <a:rPr lang="en-US" sz="1400" u="dottedHeavy" dirty="0" smtClean="0"/>
              <a:t>-</a:t>
            </a:r>
            <a:r>
              <a:rPr lang="en-US" sz="1400" u="dottedHeavy" dirty="0" smtClean="0">
                <a:hlinkClick r:id="rId6" action="ppaction://hlinksldjump"/>
              </a:rPr>
              <a:t>40</a:t>
            </a:r>
            <a:endParaRPr lang="en-US" sz="1400" dirty="0" smtClean="0"/>
          </a:p>
          <a:p>
            <a:r>
              <a:rPr lang="en-US" sz="1400" dirty="0" smtClean="0"/>
              <a:t>		- 3D &amp; Design requirements</a:t>
            </a:r>
            <a:r>
              <a:rPr lang="en-US" sz="1400" u="dottedHeavy" dirty="0" smtClean="0"/>
              <a:t>			</a:t>
            </a:r>
            <a:r>
              <a:rPr lang="en-US" sz="1400" u="dottedHeavy" dirty="0" smtClean="0">
                <a:hlinkClick r:id="rId7" action="ppaction://hlinksldjump"/>
              </a:rPr>
              <a:t>41</a:t>
            </a:r>
            <a:r>
              <a:rPr lang="en-US" sz="1400" u="dottedHeavy" dirty="0" smtClean="0"/>
              <a:t>-</a:t>
            </a:r>
            <a:r>
              <a:rPr lang="en-US" sz="1400" u="dottedHeavy" dirty="0" smtClean="0">
                <a:hlinkClick r:id="rId8" action="ppaction://hlinksldjump"/>
              </a:rPr>
              <a:t>42</a:t>
            </a:r>
            <a:endParaRPr lang="en-US" sz="1400" dirty="0" smtClean="0"/>
          </a:p>
          <a:p>
            <a:r>
              <a:rPr lang="en-US" sz="1400" dirty="0" smtClean="0"/>
              <a:t>		- 2D, Drafting &amp; Attributes</a:t>
            </a:r>
            <a:r>
              <a:rPr lang="en-US" sz="1400" u="dottedHeavy" dirty="0" smtClean="0"/>
              <a:t>			</a:t>
            </a:r>
            <a:r>
              <a:rPr lang="en-US" sz="1400" u="dottedHeavy" dirty="0" smtClean="0">
                <a:hlinkClick r:id="rId5" action="ppaction://hlinksldjump"/>
              </a:rPr>
              <a:t>43</a:t>
            </a:r>
            <a:endParaRPr lang="en-US" sz="1400" dirty="0" smtClean="0"/>
          </a:p>
          <a:p>
            <a:r>
              <a:rPr lang="en-US" sz="1400" dirty="0" smtClean="0"/>
              <a:t>	- Section 3: </a:t>
            </a:r>
            <a:r>
              <a:rPr lang="en-US" sz="1400" dirty="0" err="1" smtClean="0"/>
              <a:t>Sideledge</a:t>
            </a:r>
            <a:r>
              <a:rPr lang="en-US" sz="1400" dirty="0" smtClean="0"/>
              <a:t> &amp; Dados methodology</a:t>
            </a:r>
            <a:r>
              <a:rPr lang="en-US" sz="1400" u="dottedHeavy" dirty="0" smtClean="0"/>
              <a:t>			</a:t>
            </a:r>
            <a:r>
              <a:rPr lang="en-US" sz="1400" u="dottedHeavy" dirty="0" smtClean="0">
                <a:hlinkClick r:id="rId9" action="ppaction://hlinksldjump"/>
              </a:rPr>
              <a:t>44</a:t>
            </a:r>
            <a:endParaRPr lang="en-US" sz="1400" dirty="0" smtClean="0"/>
          </a:p>
          <a:p>
            <a:r>
              <a:rPr lang="en-US" sz="1400" dirty="0" smtClean="0"/>
              <a:t>		- </a:t>
            </a:r>
            <a:r>
              <a:rPr lang="en-US" sz="1400" dirty="0" smtClean="0">
                <a:solidFill>
                  <a:srgbClr val="FF0000"/>
                </a:solidFill>
              </a:rPr>
              <a:t>Under development 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Gabriel Mallozi</a:t>
            </a:r>
          </a:p>
          <a:p>
            <a:r>
              <a:rPr lang="fr-CA" sz="1400" dirty="0" smtClean="0"/>
              <a:t>Marc Larochelle Legrand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811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Eng. Rules Summary: Section 1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37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-Overall Insulation Strategy &amp; History:</a:t>
            </a:r>
          </a:p>
          <a:p>
            <a:r>
              <a:rPr lang="en-US" sz="1200" i="1" dirty="0" smtClean="0"/>
              <a:t>- Phase 0 (summary): February 2016 (completed)</a:t>
            </a:r>
          </a:p>
          <a:p>
            <a:r>
              <a:rPr lang="en-US" sz="1200" i="1" dirty="0" smtClean="0"/>
              <a:t>	- Initializing the engineering design of the insulation blankets. First ACFT production kept in house.</a:t>
            </a:r>
          </a:p>
          <a:p>
            <a:r>
              <a:rPr lang="en-US" sz="1200" i="1" dirty="0" smtClean="0"/>
              <a:t>	- Wardrobe was used as pilot project for FTV4 development.</a:t>
            </a:r>
          </a:p>
          <a:p>
            <a:r>
              <a:rPr lang="en-US" sz="1200" i="1" dirty="0" smtClean="0"/>
              <a:t>	- Initializing the DMU requirements and methodology for insulation items.</a:t>
            </a:r>
          </a:p>
          <a:p>
            <a:r>
              <a:rPr lang="en-US" sz="1200" i="1" dirty="0" smtClean="0"/>
              <a:t>		- One part per insulation item</a:t>
            </a:r>
          </a:p>
          <a:p>
            <a:r>
              <a:rPr lang="en-US" sz="1200" i="1" dirty="0" smtClean="0"/>
              <a:t>		- Partially define 3D model. Shape, contour and main cutouts only. Outsourced  potential.</a:t>
            </a:r>
          </a:p>
          <a:p>
            <a:r>
              <a:rPr lang="en-US" sz="1200" i="1" dirty="0" smtClean="0"/>
              <a:t>		- 1 Insulation installation per cabinet</a:t>
            </a:r>
          </a:p>
          <a:p>
            <a:r>
              <a:rPr lang="en-US" sz="1200" i="1" dirty="0" smtClean="0"/>
              <a:t>		- 1/8 clearance around component for cutouts including access panel brackets.</a:t>
            </a:r>
          </a:p>
          <a:p>
            <a:r>
              <a:rPr lang="en-US" sz="1200" i="1" dirty="0" smtClean="0"/>
              <a:t>		- Slits &amp; minor cutouts to be done in production</a:t>
            </a:r>
          </a:p>
          <a:p>
            <a:r>
              <a:rPr lang="en-US" sz="1200" i="1" dirty="0" smtClean="0"/>
              <a:t>		- 20% compression ratio authorized</a:t>
            </a:r>
          </a:p>
          <a:p>
            <a:r>
              <a:rPr lang="en-US" sz="1200" i="1" dirty="0" smtClean="0"/>
              <a:t>		- No flexible model required to « avoid 3D clash »</a:t>
            </a:r>
          </a:p>
          <a:p>
            <a:r>
              <a:rPr lang="en-US" sz="1400" dirty="0" smtClean="0"/>
              <a:t>			</a:t>
            </a:r>
          </a:p>
          <a:p>
            <a:r>
              <a:rPr lang="en-US" sz="1400" dirty="0" smtClean="0"/>
              <a:t>- Phase 1: Q1-Q2 2017 (current) </a:t>
            </a:r>
            <a:r>
              <a:rPr lang="en-US" sz="1400" i="1" u="sng" dirty="0" smtClean="0"/>
              <a:t>*except for </a:t>
            </a:r>
            <a:r>
              <a:rPr lang="en-US" sz="1400" i="1" u="sng" dirty="0" err="1" smtClean="0"/>
              <a:t>sideledges</a:t>
            </a:r>
            <a:r>
              <a:rPr lang="en-US" sz="1400" i="1" u="sng" dirty="0" smtClean="0"/>
              <a:t> dado for Demo ACFT.</a:t>
            </a:r>
          </a:p>
          <a:p>
            <a:r>
              <a:rPr lang="en-US" sz="1400" dirty="0" smtClean="0"/>
              <a:t>	- Refining the engineering design of the insulation blankets.</a:t>
            </a:r>
          </a:p>
          <a:p>
            <a:r>
              <a:rPr lang="en-US" sz="1400" dirty="0" smtClean="0"/>
              <a:t>	- Outsourcing strategy development.</a:t>
            </a:r>
          </a:p>
          <a:p>
            <a:r>
              <a:rPr lang="en-US" sz="1400" dirty="0" smtClean="0"/>
              <a:t>	- Refining the requirements (DMU, 2D,…) and methodology for insulation items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747454"/>
            <a:ext cx="1171575" cy="1505797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 flipV="1">
            <a:off x="1676400" y="3505200"/>
            <a:ext cx="5334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Gabriel Mallozi</a:t>
            </a:r>
          </a:p>
          <a:p>
            <a:r>
              <a:rPr lang="fr-CA" sz="1400" dirty="0" smtClean="0"/>
              <a:t>Marc Larochelle Legrand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4556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Eng. Rules Summary: Section 1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38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-</a:t>
            </a:r>
            <a:r>
              <a:rPr lang="en-US" sz="1400" dirty="0" smtClean="0"/>
              <a:t> Phase X: </a:t>
            </a:r>
            <a:r>
              <a:rPr lang="en-US" sz="1400" u="sng" dirty="0" smtClean="0"/>
              <a:t>Future</a:t>
            </a:r>
            <a:r>
              <a:rPr lang="en-US" sz="1400" dirty="0" smtClean="0"/>
              <a:t> potential development.</a:t>
            </a:r>
          </a:p>
          <a:p>
            <a:r>
              <a:rPr lang="en-US" sz="1400" dirty="0" smtClean="0"/>
              <a:t>	- Standardize more all cutouts and slits made out in production.</a:t>
            </a:r>
          </a:p>
          <a:p>
            <a:r>
              <a:rPr lang="en-US" sz="1400" dirty="0" smtClean="0"/>
              <a:t>	- Better control of variations and options.</a:t>
            </a:r>
          </a:p>
          <a:p>
            <a:r>
              <a:rPr lang="en-US" sz="1400" dirty="0" smtClean="0"/>
              <a:t>	- Possibility to outsource slits, cutouts and attachments</a:t>
            </a:r>
          </a:p>
          <a:p>
            <a:r>
              <a:rPr lang="en-US" sz="1400" dirty="0" smtClean="0"/>
              <a:t>	- Miscellaneous improvements</a:t>
            </a:r>
          </a:p>
          <a:p>
            <a:r>
              <a:rPr lang="en-US" sz="1400" dirty="0" smtClean="0"/>
              <a:t>	- RFC and/or lessons learnt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Gabriel Mallozi</a:t>
            </a:r>
          </a:p>
          <a:p>
            <a:r>
              <a:rPr lang="fr-CA" sz="1400" dirty="0" smtClean="0"/>
              <a:t>Marc Larochelle Legrand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72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Eng. Rules Summary: Section 2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39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04800" y="1066801"/>
            <a:ext cx="8686800" cy="4953000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Phase 1: Requirements and methodology</a:t>
            </a:r>
          </a:p>
          <a:p>
            <a:r>
              <a:rPr lang="en-US" sz="1400" dirty="0" smtClean="0"/>
              <a:t>	</a:t>
            </a:r>
            <a:r>
              <a:rPr lang="en-US" sz="1400" b="1" u="sng" dirty="0" smtClean="0"/>
              <a:t>General</a:t>
            </a:r>
          </a:p>
          <a:p>
            <a:r>
              <a:rPr lang="en-US" sz="1400" b="1" dirty="0" smtClean="0"/>
              <a:t>	</a:t>
            </a:r>
            <a:r>
              <a:rPr lang="en-US" sz="1400" dirty="0" smtClean="0"/>
              <a:t>- Respect </a:t>
            </a:r>
            <a:r>
              <a:rPr lang="en-US" sz="1400" b="1" u="sng" dirty="0" smtClean="0"/>
              <a:t>requirements for all groups </a:t>
            </a:r>
            <a:r>
              <a:rPr lang="en-US" sz="1400" dirty="0" smtClean="0"/>
              <a:t>mentioned in this documents (technical, suppliers, …)</a:t>
            </a:r>
          </a:p>
          <a:p>
            <a:r>
              <a:rPr lang="en-US" sz="1400" dirty="0" smtClean="0"/>
              <a:t>		</a:t>
            </a:r>
            <a:r>
              <a:rPr lang="en-US" sz="1400" i="1" u="sng" dirty="0" smtClean="0"/>
              <a:t>*For simplification, when required, requirements will be duplicated in this section but </a:t>
            </a:r>
            <a:r>
              <a:rPr lang="en-US" sz="1400" i="1" dirty="0" smtClean="0"/>
              <a:t>		</a:t>
            </a:r>
            <a:r>
              <a:rPr lang="en-US" sz="1400" i="1" u="sng" dirty="0" smtClean="0"/>
              <a:t>explanation will remains in respective group sections.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2" action="ppaction://hlinksldjump"/>
              </a:rPr>
              <a:t>3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3" action="ppaction://hlinksldjump"/>
              </a:rPr>
              <a:t>4</a:t>
            </a:r>
            <a:r>
              <a:rPr lang="en-US" sz="1400" dirty="0" smtClean="0"/>
              <a:t>	- Numerous </a:t>
            </a:r>
            <a:r>
              <a:rPr lang="en-US" sz="1400" b="1" u="sng" dirty="0" smtClean="0"/>
              <a:t>stack up should be limited</a:t>
            </a:r>
            <a:r>
              <a:rPr lang="en-US" sz="1400" u="sng" dirty="0" smtClean="0"/>
              <a:t> </a:t>
            </a:r>
            <a:r>
              <a:rPr lang="en-US" sz="1400" dirty="0" smtClean="0"/>
              <a:t>as much as possible, any modification must go through 	Flammability groups for impacts analysis.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4" action="ppaction://hlinksldjump"/>
              </a:rPr>
              <a:t>5</a:t>
            </a:r>
            <a:r>
              <a:rPr lang="en-US" sz="1400" dirty="0" smtClean="0"/>
              <a:t>	- Insulation parts </a:t>
            </a:r>
            <a:r>
              <a:rPr lang="en-US" sz="1400" b="1" u="sng" dirty="0" smtClean="0"/>
              <a:t>must not block decompression cutout</a:t>
            </a:r>
            <a:r>
              <a:rPr lang="en-US" sz="1400" u="sng" dirty="0" smtClean="0"/>
              <a:t> </a:t>
            </a:r>
            <a:r>
              <a:rPr lang="en-US" sz="1400" dirty="0" smtClean="0"/>
              <a:t>or prevent blow-out panel movement.</a:t>
            </a:r>
          </a:p>
          <a:p>
            <a:endParaRPr lang="en-US" sz="1400" dirty="0" smtClean="0"/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5" action="ppaction://hlinksldjump"/>
              </a:rPr>
              <a:t>6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6" action="ppaction://hlinksldjump"/>
              </a:rPr>
              <a:t>29</a:t>
            </a:r>
            <a:r>
              <a:rPr lang="en-US" sz="1400" dirty="0" smtClean="0"/>
              <a:t>	- </a:t>
            </a:r>
            <a:r>
              <a:rPr lang="en-US" sz="1400" b="1" u="sng" dirty="0" smtClean="0"/>
              <a:t>One part per</a:t>
            </a:r>
            <a:r>
              <a:rPr lang="en-US" sz="1400" u="sng" dirty="0" smtClean="0"/>
              <a:t> </a:t>
            </a:r>
            <a:r>
              <a:rPr lang="en-US" sz="1400" dirty="0" smtClean="0"/>
              <a:t>insulation item with proper 3D &amp; MBD detailing (attributes, notes, …) 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5" action="ppaction://hlinksldjump"/>
              </a:rPr>
              <a:t>6</a:t>
            </a:r>
            <a:r>
              <a:rPr lang="en-US" sz="1400" dirty="0" smtClean="0"/>
              <a:t>	- One insulation </a:t>
            </a:r>
            <a:r>
              <a:rPr lang="en-US" sz="1400" b="1" u="sng" dirty="0" smtClean="0"/>
              <a:t>installation drawing per cabinet </a:t>
            </a:r>
            <a:r>
              <a:rPr lang="en-US" sz="1400" dirty="0" smtClean="0"/>
              <a:t>called under top assy. Respect product 	structure and instances numbering. </a:t>
            </a:r>
          </a:p>
          <a:p>
            <a:endParaRPr lang="en-US" sz="1400" dirty="0" smtClean="0"/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7" action="ppaction://hlinksldjump"/>
              </a:rPr>
              <a:t>8</a:t>
            </a:r>
            <a:r>
              <a:rPr lang="en-US" sz="1400" dirty="0" smtClean="0"/>
              <a:t> to </a:t>
            </a:r>
            <a:r>
              <a:rPr lang="en-US" sz="1400" dirty="0" smtClean="0">
                <a:hlinkClick r:id="rId8" action="ppaction://hlinksldjump"/>
              </a:rPr>
              <a:t>11</a:t>
            </a:r>
            <a:r>
              <a:rPr lang="en-US" sz="1400" dirty="0" smtClean="0"/>
              <a:t>	- </a:t>
            </a:r>
            <a:r>
              <a:rPr lang="en-US" sz="1400" b="1" u="sng" dirty="0" smtClean="0"/>
              <a:t>Use approved materials</a:t>
            </a:r>
            <a:r>
              <a:rPr lang="en-US" sz="1400" dirty="0" smtClean="0"/>
              <a:t>. (Blankets, Damping materials, felt) &amp; always design within range </a:t>
            </a:r>
          </a:p>
          <a:p>
            <a:r>
              <a:rPr lang="en-US" sz="1400" dirty="0" smtClean="0"/>
              <a:t>	of raw material sizes. (PLP, BAMS 841)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9" action="ppaction://hlinksldjump"/>
              </a:rPr>
              <a:t>16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10" action="ppaction://hlinksldjump"/>
              </a:rPr>
              <a:t>20</a:t>
            </a:r>
            <a:r>
              <a:rPr lang="en-US" sz="1400" dirty="0" smtClean="0"/>
              <a:t>,	- To limit acoustic losses, blankets need to be modeled in single pieces, when possible.</a:t>
            </a:r>
          </a:p>
          <a:p>
            <a:r>
              <a:rPr lang="en-US" sz="1400" dirty="0" smtClean="0">
                <a:hlinkClick r:id="rId11" action="ppaction://hlinksldjump"/>
              </a:rPr>
              <a:t>28</a:t>
            </a:r>
            <a:r>
              <a:rPr lang="en-US" sz="1400" dirty="0" smtClean="0"/>
              <a:t>	However, to minimize waste of material, consider a </a:t>
            </a:r>
            <a:r>
              <a:rPr lang="en-US" sz="1400" b="1" u="sng" dirty="0" smtClean="0"/>
              <a:t>logic division</a:t>
            </a:r>
            <a:r>
              <a:rPr lang="en-US" sz="1400" dirty="0" smtClean="0"/>
              <a:t>. Limit the use of small blankets.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10" action="ppaction://hlinksldjump"/>
              </a:rPr>
              <a:t>20</a:t>
            </a:r>
            <a:r>
              <a:rPr lang="en-US" sz="1400" dirty="0" smtClean="0"/>
              <a:t> to </a:t>
            </a:r>
            <a:r>
              <a:rPr lang="en-US" sz="1400" dirty="0" smtClean="0">
                <a:hlinkClick r:id="rId12" action="ppaction://hlinksldjump"/>
              </a:rPr>
              <a:t>23</a:t>
            </a:r>
            <a:r>
              <a:rPr lang="en-US" sz="1400" dirty="0" smtClean="0"/>
              <a:t>- Install insulation materials on </a:t>
            </a:r>
            <a:r>
              <a:rPr lang="en-US" sz="1400" b="1" u="sng" dirty="0" smtClean="0"/>
              <a:t>back of cabinet</a:t>
            </a:r>
            <a:r>
              <a:rPr lang="en-US" sz="1400" u="sng" dirty="0" smtClean="0"/>
              <a:t> </a:t>
            </a:r>
            <a:r>
              <a:rPr lang="en-US" sz="1400" b="1" u="sng" dirty="0" smtClean="0"/>
              <a:t>as well as bottom </a:t>
            </a:r>
            <a:r>
              <a:rPr lang="en-US" sz="1400" dirty="0" smtClean="0"/>
              <a:t>following acoustics guidance. </a:t>
            </a:r>
          </a:p>
          <a:p>
            <a:endParaRPr lang="en-US" sz="1400" dirty="0" smtClean="0"/>
          </a:p>
          <a:p>
            <a:r>
              <a:rPr lang="en-US" sz="1400" dirty="0" smtClean="0"/>
              <a:t>		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Gabriel Mallozi</a:t>
            </a:r>
          </a:p>
          <a:p>
            <a:r>
              <a:rPr lang="fr-CA" sz="1400" dirty="0" smtClean="0"/>
              <a:t>Marc Larochelle Legrand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59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Flammability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4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Information: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Any combination of material stack up for flammability, in relation with Hutchinson material, should be part of PLP DWG. (EX: Shown below)</a:t>
            </a:r>
          </a:p>
          <a:p>
            <a:pPr marL="285750" indent="-285750">
              <a:buFontTx/>
              <a:buChar char="-"/>
            </a:pPr>
            <a:endParaRPr lang="fr-CA" sz="1400" dirty="0"/>
          </a:p>
          <a:p>
            <a:pPr marL="285750" indent="-285750">
              <a:buFontTx/>
              <a:buChar char="-"/>
            </a:pPr>
            <a:endParaRPr lang="fr-CA" sz="1400" dirty="0" smtClean="0"/>
          </a:p>
          <a:p>
            <a:pPr marL="285750" indent="-285750">
              <a:buFontTx/>
              <a:buChar char="-"/>
            </a:pPr>
            <a:endParaRPr lang="fr-CA" sz="1400" dirty="0"/>
          </a:p>
          <a:p>
            <a:pPr marL="285750" indent="-285750">
              <a:buFontTx/>
              <a:buChar char="-"/>
            </a:pPr>
            <a:endParaRPr lang="fr-CA" sz="1400" dirty="0" smtClean="0"/>
          </a:p>
          <a:p>
            <a:pPr marL="285750" indent="-285750">
              <a:buFontTx/>
              <a:buChar char="-"/>
            </a:pPr>
            <a:endParaRPr lang="fr-CA" sz="1400" dirty="0"/>
          </a:p>
          <a:p>
            <a:pPr marL="285750" indent="-285750">
              <a:buFontTx/>
              <a:buChar char="-"/>
            </a:pPr>
            <a:endParaRPr lang="fr-CA" sz="1400" dirty="0" smtClean="0"/>
          </a:p>
          <a:p>
            <a:pPr marL="285750" indent="-285750">
              <a:buFontTx/>
              <a:buChar char="-"/>
            </a:pPr>
            <a:endParaRPr lang="fr-CA" sz="1400" dirty="0"/>
          </a:p>
          <a:p>
            <a:pPr lvl="1" indent="0">
              <a:buNone/>
            </a:pPr>
            <a:endParaRPr lang="fr-CA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Any modification of stack up must trigger the validation with flammability. A creation of a new type in PLP will probably be required for certification purposes.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err="1" smtClean="0"/>
              <a:t>Marc-André</a:t>
            </a:r>
            <a:r>
              <a:rPr lang="fr-CA" sz="1400" dirty="0" smtClean="0"/>
              <a:t> Michaud</a:t>
            </a:r>
          </a:p>
          <a:p>
            <a:r>
              <a:rPr lang="fr-CA" sz="1400" dirty="0" smtClean="0"/>
              <a:t>Phillip Brisebois</a:t>
            </a:r>
            <a:endParaRPr lang="en-US" sz="1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" y="2133600"/>
            <a:ext cx="8472488" cy="20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Eng. Rules Summary: section 2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40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84809"/>
            <a:ext cx="8553450" cy="4975225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Phase 1: Requirements and methodology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2" action="ppaction://hlinksldjump"/>
              </a:rPr>
              <a:t>16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3" action="ppaction://hlinksldjump"/>
              </a:rPr>
              <a:t>29</a:t>
            </a:r>
            <a:r>
              <a:rPr lang="en-US" sz="1400" dirty="0" smtClean="0"/>
              <a:t>	- All </a:t>
            </a:r>
            <a:r>
              <a:rPr lang="en-US" sz="1400" b="1" u="sng" dirty="0" smtClean="0"/>
              <a:t>slits and minor cutouts</a:t>
            </a:r>
            <a:r>
              <a:rPr lang="en-US" sz="1400" dirty="0" smtClean="0"/>
              <a:t> will not be modeled and will be done by BA-Production unless 	known as standard. (ex: electrical provisions (hardware))</a:t>
            </a:r>
          </a:p>
          <a:p>
            <a:r>
              <a:rPr lang="en-US" sz="1400" dirty="0" smtClean="0"/>
              <a:t>	 It must be done within the limitations of BAPS 730-014 (blankets) and/or Notes (others).</a:t>
            </a:r>
          </a:p>
          <a:p>
            <a:r>
              <a:rPr lang="en-US" sz="1400" dirty="0" smtClean="0"/>
              <a:t>	- </a:t>
            </a:r>
            <a:r>
              <a:rPr lang="en-US" sz="1400" b="1" u="sng" dirty="0" smtClean="0"/>
              <a:t>Clearances slits </a:t>
            </a:r>
            <a:r>
              <a:rPr lang="en-US" sz="1400" dirty="0" smtClean="0"/>
              <a:t>should never be done through </a:t>
            </a:r>
            <a:r>
              <a:rPr lang="en-US" sz="1400" u="sng" dirty="0" smtClean="0"/>
              <a:t>Deltane</a:t>
            </a:r>
            <a:r>
              <a:rPr lang="en-US" sz="1400" dirty="0" smtClean="0"/>
              <a:t> (PLPXXX type DX ) for wire passage 	since it is composed of a aluminum sheet.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2" action="ppaction://hlinksldjump"/>
              </a:rPr>
              <a:t>16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3" action="ppaction://hlinksldjump"/>
              </a:rPr>
              <a:t>29</a:t>
            </a:r>
            <a:r>
              <a:rPr lang="en-US" sz="1400" dirty="0" smtClean="0"/>
              <a:t>	- </a:t>
            </a:r>
            <a:r>
              <a:rPr lang="en-US" sz="1400" b="1" u="sng" dirty="0" smtClean="0"/>
              <a:t>Attachments of blankets</a:t>
            </a:r>
            <a:r>
              <a:rPr lang="en-US" sz="1400" b="1" dirty="0" smtClean="0"/>
              <a:t> </a:t>
            </a:r>
            <a:r>
              <a:rPr lang="en-US" sz="1400" dirty="0" smtClean="0"/>
              <a:t>(Velcro's) will not be modeled and will be installed by</a:t>
            </a:r>
          </a:p>
          <a:p>
            <a:r>
              <a:rPr lang="en-US" sz="1400" dirty="0" smtClean="0"/>
              <a:t>	 BA-Production. It must be done within the limitations of BAPS 730-014 and/or Notes 	(MBD &amp; DWG)	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4" action="ppaction://hlinksldjump"/>
              </a:rPr>
              <a:t>28</a:t>
            </a:r>
            <a:r>
              <a:rPr lang="en-US" sz="1400" dirty="0" smtClean="0"/>
              <a:t>	- No </a:t>
            </a:r>
            <a:r>
              <a:rPr lang="en-US" sz="1400" b="1" u="sng" dirty="0" smtClean="0"/>
              <a:t>seamlines</a:t>
            </a:r>
            <a:r>
              <a:rPr lang="en-US" sz="1400" dirty="0" smtClean="0"/>
              <a:t> are authorized on blanket, « </a:t>
            </a:r>
            <a:r>
              <a:rPr lang="en-US" sz="1400" dirty="0" err="1" smtClean="0"/>
              <a:t>flextane</a:t>
            </a:r>
            <a:r>
              <a:rPr lang="en-US" sz="1400" dirty="0" smtClean="0"/>
              <a:t> », « Deltane ». Not recommended neither 	for felt outsourced since re-attachment and/or re-identification will be an issue. Consult methods.</a:t>
            </a:r>
            <a:endParaRPr lang="en-US" sz="1400" dirty="0" smtClean="0">
              <a:solidFill>
                <a:srgbClr val="FF0000"/>
              </a:solidFill>
            </a:endParaRP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/>
          <p:cNvGrpSpPr/>
          <p:nvPr/>
        </p:nvGrpSpPr>
        <p:grpSpPr>
          <a:xfrm>
            <a:off x="3281362" y="2730755"/>
            <a:ext cx="5481638" cy="1917445"/>
            <a:chOff x="3281362" y="2743200"/>
            <a:chExt cx="5481638" cy="1917445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1362" y="2743200"/>
              <a:ext cx="5481638" cy="191744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948362" y="4191000"/>
              <a:ext cx="16002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406" y="3063253"/>
            <a:ext cx="1983956" cy="1198691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Gabriel Mallozi</a:t>
            </a:r>
          </a:p>
          <a:p>
            <a:r>
              <a:rPr lang="fr-CA" sz="1400" dirty="0" smtClean="0"/>
              <a:t>Marc Larochelle Legrand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0713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Eng. Rules </a:t>
            </a:r>
            <a:r>
              <a:rPr lang="en-US" dirty="0"/>
              <a:t>Summary: section 2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41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782050" cy="5008293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Phase 1: Requirements and methodology</a:t>
            </a:r>
          </a:p>
          <a:p>
            <a:r>
              <a:rPr lang="en-US" sz="1400" dirty="0" smtClean="0"/>
              <a:t>	</a:t>
            </a:r>
            <a:r>
              <a:rPr lang="en-US" sz="1400" b="1" u="sng" dirty="0" smtClean="0"/>
              <a:t>3D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2" action="ppaction://hlinksldjump"/>
              </a:rPr>
              <a:t>31</a:t>
            </a:r>
            <a:r>
              <a:rPr lang="en-US" sz="1400" dirty="0" smtClean="0"/>
              <a:t>	 - Only </a:t>
            </a:r>
            <a:r>
              <a:rPr lang="en-US" sz="1400" b="1" u="sng" dirty="0" smtClean="0"/>
              <a:t>big cutouts </a:t>
            </a:r>
            <a:r>
              <a:rPr lang="en-US" sz="1400" dirty="0" smtClean="0"/>
              <a:t>which will be reused from one aircraft to the next shall be modeled in MBD. 	EX: Access panels, tie-rods, etc. If big cutouts “non-standard” is required, create a new number.</a:t>
            </a:r>
          </a:p>
          <a:p>
            <a:r>
              <a:rPr lang="en-US" sz="1400" dirty="0" smtClean="0"/>
              <a:t>	- </a:t>
            </a:r>
            <a:r>
              <a:rPr lang="en-US" sz="1400" b="1" u="sng" dirty="0" smtClean="0"/>
              <a:t>Gap</a:t>
            </a:r>
            <a:r>
              <a:rPr lang="en-US" sz="1400" dirty="0" smtClean="0"/>
              <a:t> of .125" between parts and blankets cutouts (ex: tie-rods). </a:t>
            </a:r>
          </a:p>
          <a:p>
            <a:r>
              <a:rPr lang="en-US" sz="1400" dirty="0" smtClean="0"/>
              <a:t>		-No gap needed for access panels.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3" action="ppaction://hlinksldjump"/>
              </a:rPr>
              <a:t>12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4" action="ppaction://hlinksldjump"/>
              </a:rPr>
              <a:t>13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5" action="ppaction://hlinksldjump"/>
              </a:rPr>
              <a:t>33</a:t>
            </a:r>
            <a:r>
              <a:rPr lang="en-US" sz="1400" dirty="0" smtClean="0"/>
              <a:t>- Use adapted insulation </a:t>
            </a:r>
            <a:r>
              <a:rPr lang="en-US" sz="1400" b="1" u="sng" dirty="0" smtClean="0"/>
              <a:t>notes for MBDs. Tolerance to be per PLP.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6" action="ppaction://hlinksldjump"/>
              </a:rPr>
              <a:t>16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7" action="ppaction://hlinksldjump"/>
              </a:rPr>
              <a:t>29</a:t>
            </a:r>
            <a:r>
              <a:rPr lang="en-US" sz="1400" dirty="0" smtClean="0"/>
              <a:t>	- </a:t>
            </a:r>
            <a:r>
              <a:rPr lang="en-US" sz="1400" b="1" u="sng" dirty="0" smtClean="0"/>
              <a:t>Do not model </a:t>
            </a:r>
            <a:r>
              <a:rPr lang="en-US" sz="1400" dirty="0" smtClean="0"/>
              <a:t>Velcro, slits, minor non-standard cutouts, drain holes, vent holes covered by BAPS</a:t>
            </a:r>
          </a:p>
          <a:p>
            <a:r>
              <a:rPr lang="en-US" sz="1400" dirty="0" smtClean="0"/>
              <a:t>		-*As maturity of product evolve, standard attachments, slits,… may be added to 3D.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7" action="ppaction://hlinksldjump"/>
              </a:rPr>
              <a:t>29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8" action="ppaction://hlinksldjump"/>
              </a:rPr>
              <a:t>37</a:t>
            </a:r>
            <a:r>
              <a:rPr lang="en-US" sz="1400" dirty="0" smtClean="0"/>
              <a:t>	- Always </a:t>
            </a:r>
            <a:r>
              <a:rPr lang="en-US" sz="1400" b="1" u="sng" dirty="0" smtClean="0"/>
              <a:t>model blankets « as installed » </a:t>
            </a:r>
            <a:r>
              <a:rPr lang="en-US" sz="1400" dirty="0" smtClean="0"/>
              <a:t>considering the 1.5% factor but </a:t>
            </a:r>
            <a:r>
              <a:rPr lang="en-US" sz="1400" b="1" u="sng" dirty="0" smtClean="0"/>
              <a:t>never produce </a:t>
            </a:r>
            <a:r>
              <a:rPr lang="en-US" sz="1400" dirty="0" smtClean="0"/>
              <a:t>	</a:t>
            </a:r>
            <a:r>
              <a:rPr lang="en-US" sz="1400" b="1" u="sng" dirty="0" smtClean="0"/>
              <a:t>flexible </a:t>
            </a:r>
            <a:r>
              <a:rPr lang="en-US" sz="1400" dirty="0" smtClean="0"/>
              <a:t>models to « avoid other 3D clash »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7" action="ppaction://hlinksldjump"/>
              </a:rPr>
              <a:t>29</a:t>
            </a:r>
            <a:r>
              <a:rPr lang="en-US" sz="1400" dirty="0" smtClean="0"/>
              <a:t>	- N</a:t>
            </a:r>
            <a:r>
              <a:rPr lang="en-US" sz="1400" b="1" u="sng" dirty="0" smtClean="0"/>
              <a:t>o flat pattern </a:t>
            </a:r>
            <a:r>
              <a:rPr lang="en-US" sz="1400" dirty="0" smtClean="0"/>
              <a:t>to be done on MBD.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7" action="ppaction://hlinksldjump"/>
              </a:rPr>
              <a:t>29</a:t>
            </a:r>
            <a:r>
              <a:rPr lang="en-US" sz="1400" dirty="0" smtClean="0"/>
              <a:t> 	- Add </a:t>
            </a:r>
            <a:r>
              <a:rPr lang="en-US" sz="1400" b="1" u="sng" dirty="0" smtClean="0"/>
              <a:t>annotation for identification</a:t>
            </a:r>
            <a:r>
              <a:rPr lang="en-US" sz="1400" dirty="0" smtClean="0"/>
              <a:t> for « Top » &amp; for « Attachment side ».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/>
          <p:cNvGrpSpPr/>
          <p:nvPr/>
        </p:nvGrpSpPr>
        <p:grpSpPr>
          <a:xfrm>
            <a:off x="2023650" y="2762102"/>
            <a:ext cx="4851813" cy="971698"/>
            <a:chOff x="2023650" y="2762102"/>
            <a:chExt cx="5407291" cy="1215180"/>
          </a:xfrm>
        </p:grpSpPr>
        <p:pic>
          <p:nvPicPr>
            <p:cNvPr id="9" name="Espace réservé du contenu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23650" y="2762102"/>
              <a:ext cx="2617310" cy="12151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53000" y="2762189"/>
              <a:ext cx="2477941" cy="12150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11"/>
          <a:srcRect l="17579" t="5573" b="54683"/>
          <a:stretch/>
        </p:blipFill>
        <p:spPr>
          <a:xfrm>
            <a:off x="7086600" y="5120744"/>
            <a:ext cx="1569066" cy="95434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Gabriel Mallozi</a:t>
            </a:r>
          </a:p>
          <a:p>
            <a:r>
              <a:rPr lang="fr-CA" sz="1400" dirty="0" smtClean="0"/>
              <a:t>Marc Larochelle Legrand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5270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Eng. Rules </a:t>
            </a:r>
            <a:r>
              <a:rPr lang="en-US" dirty="0"/>
              <a:t>Summary: section 2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42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Phase 1: Requirements and methodology</a:t>
            </a:r>
          </a:p>
          <a:p>
            <a:r>
              <a:rPr lang="en-US" sz="1400" dirty="0" smtClean="0"/>
              <a:t>	</a:t>
            </a:r>
            <a:r>
              <a:rPr lang="en-US" sz="1400" b="1" u="sng" dirty="0" smtClean="0"/>
              <a:t>3D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2" action="ppaction://hlinksldjump"/>
              </a:rPr>
              <a:t>31</a:t>
            </a:r>
            <a:r>
              <a:rPr lang="en-US" sz="1400" dirty="0" smtClean="0"/>
              <a:t>	- </a:t>
            </a:r>
            <a:r>
              <a:rPr lang="en-US" sz="1400" b="1" u="sng" dirty="0" smtClean="0"/>
              <a:t>Limit reduction of thickness.</a:t>
            </a:r>
          </a:p>
          <a:p>
            <a:endParaRPr lang="en-US" sz="1400" dirty="0" smtClean="0"/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2" action="ppaction://hlinksldjump"/>
              </a:rPr>
              <a:t>31</a:t>
            </a:r>
            <a:r>
              <a:rPr lang="en-US" sz="1400" dirty="0" smtClean="0"/>
              <a:t>	- Use </a:t>
            </a:r>
            <a:r>
              <a:rPr lang="en-US" sz="1400" b="1" u="sng" dirty="0" smtClean="0"/>
              <a:t>sharp corners </a:t>
            </a:r>
            <a:r>
              <a:rPr lang="en-US" sz="1400" dirty="0" smtClean="0"/>
              <a:t>and avoid rounded cutouts.</a:t>
            </a:r>
          </a:p>
          <a:p>
            <a:endParaRPr lang="en-US" sz="1400" dirty="0" smtClean="0"/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3" action="ppaction://hlinksldjump"/>
              </a:rPr>
              <a:t>32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4" action="ppaction://hlinksldjump"/>
              </a:rPr>
              <a:t>16</a:t>
            </a:r>
            <a:r>
              <a:rPr lang="en-US" sz="1400" dirty="0" smtClean="0"/>
              <a:t>	- Always consider minimum </a:t>
            </a:r>
            <a:r>
              <a:rPr lang="en-US" sz="1400" b="1" u="sng" dirty="0" smtClean="0"/>
              <a:t>wall thickness </a:t>
            </a:r>
            <a:r>
              <a:rPr lang="en-US" sz="1400" dirty="0" smtClean="0"/>
              <a:t>(2’’ Blankets) (.500” Felt)</a:t>
            </a:r>
          </a:p>
          <a:p>
            <a:endParaRPr lang="en-US" sz="1400" dirty="0" smtClean="0"/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5" action="ppaction://hlinksldjump"/>
              </a:rPr>
              <a:t>29</a:t>
            </a:r>
            <a:r>
              <a:rPr lang="en-US" sz="1400" dirty="0" smtClean="0"/>
              <a:t> 	- Do not model </a:t>
            </a:r>
            <a:r>
              <a:rPr lang="en-US" sz="1400" b="1" u="sng" dirty="0" smtClean="0"/>
              <a:t>edge fillets &amp; beveled </a:t>
            </a:r>
            <a:r>
              <a:rPr lang="en-US" sz="1400" dirty="0" smtClean="0"/>
              <a:t>end parts (keep 90 </a:t>
            </a:r>
            <a:r>
              <a:rPr lang="en-US" sz="1400" dirty="0" err="1" smtClean="0"/>
              <a:t>deg</a:t>
            </a:r>
            <a:r>
              <a:rPr lang="en-US" sz="1400" dirty="0" smtClean="0"/>
              <a:t> edges)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6" action="ppaction://hlinksldjump"/>
              </a:rPr>
              <a:t>34</a:t>
            </a:r>
            <a:r>
              <a:rPr lang="en-US" sz="1400" dirty="0" smtClean="0"/>
              <a:t>	- </a:t>
            </a:r>
            <a:r>
              <a:rPr lang="en-US" sz="1400" b="1" u="sng" dirty="0" smtClean="0"/>
              <a:t>Pre-cut should be avoided </a:t>
            </a:r>
            <a:r>
              <a:rPr lang="en-US" sz="1400" dirty="0" smtClean="0"/>
              <a:t>in blankets, </a:t>
            </a:r>
            <a:r>
              <a:rPr lang="en-US" sz="1400" dirty="0" err="1" smtClean="0"/>
              <a:t>flextane</a:t>
            </a:r>
            <a:r>
              <a:rPr lang="en-US" sz="1400" dirty="0" smtClean="0"/>
              <a:t>, </a:t>
            </a:r>
            <a:r>
              <a:rPr lang="en-US" sz="1400" dirty="0" err="1" smtClean="0"/>
              <a:t>deltane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	 It is possible to create them in felt but should be limited</a:t>
            </a:r>
          </a:p>
          <a:p>
            <a:r>
              <a:rPr lang="en-US" sz="1400" dirty="0" smtClean="0"/>
              <a:t>	 as much as possible since manual production is very time</a:t>
            </a:r>
          </a:p>
          <a:p>
            <a:r>
              <a:rPr lang="en-US" sz="1400" dirty="0" smtClean="0"/>
              <a:t>	 consuming. Discussion with methods is required. Marking process under development by M&amp;P.</a:t>
            </a:r>
          </a:p>
          <a:p>
            <a:endParaRPr lang="en-US" sz="140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/>
          <p:cNvGrpSpPr/>
          <p:nvPr/>
        </p:nvGrpSpPr>
        <p:grpSpPr>
          <a:xfrm>
            <a:off x="2133600" y="3733800"/>
            <a:ext cx="2743200" cy="1066800"/>
            <a:chOff x="1524000" y="3581400"/>
            <a:chExt cx="3139463" cy="129540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4000" y="3581400"/>
              <a:ext cx="1877323" cy="124732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20218993">
              <a:off x="1636593" y="3857492"/>
              <a:ext cx="1534993" cy="2882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8"/>
            <a:srcRect b="36892"/>
            <a:stretch/>
          </p:blipFill>
          <p:spPr>
            <a:xfrm>
              <a:off x="3663597" y="3581401"/>
              <a:ext cx="999866" cy="1295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Ellipse 14"/>
            <p:cNvSpPr/>
            <p:nvPr/>
          </p:nvSpPr>
          <p:spPr>
            <a:xfrm>
              <a:off x="3663596" y="3657600"/>
              <a:ext cx="735302" cy="2705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9"/>
          <a:srcRect t="11696" r="43401" b="46199"/>
          <a:stretch/>
        </p:blipFill>
        <p:spPr>
          <a:xfrm>
            <a:off x="7353385" y="2109364"/>
            <a:ext cx="1409615" cy="126865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00" y="1458256"/>
            <a:ext cx="1559373" cy="563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e 18"/>
          <p:cNvGrpSpPr/>
          <p:nvPr/>
        </p:nvGrpSpPr>
        <p:grpSpPr>
          <a:xfrm>
            <a:off x="5146227" y="2109364"/>
            <a:ext cx="1559373" cy="521702"/>
            <a:chOff x="2956548" y="2155325"/>
            <a:chExt cx="1559373" cy="521702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56548" y="2155325"/>
              <a:ext cx="1559373" cy="521702"/>
            </a:xfrm>
            <a:prstGeom prst="rect">
              <a:avLst/>
            </a:prstGeom>
          </p:spPr>
        </p:pic>
        <p:sp>
          <p:nvSpPr>
            <p:cNvPr id="8" name="Ellipse 7"/>
            <p:cNvSpPr/>
            <p:nvPr/>
          </p:nvSpPr>
          <p:spPr>
            <a:xfrm>
              <a:off x="3401323" y="2412724"/>
              <a:ext cx="561077" cy="220016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Connecteur droit avec flèche 21"/>
          <p:cNvCxnSpPr>
            <a:endCxn id="16" idx="1"/>
          </p:cNvCxnSpPr>
          <p:nvPr/>
        </p:nvCxnSpPr>
        <p:spPr>
          <a:xfrm flipV="1">
            <a:off x="6705600" y="2743691"/>
            <a:ext cx="647785" cy="2281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131" y="4464538"/>
            <a:ext cx="1283254" cy="1167448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Gabriel Mallozi</a:t>
            </a:r>
          </a:p>
          <a:p>
            <a:r>
              <a:rPr lang="fr-CA" sz="1400" dirty="0" smtClean="0"/>
              <a:t>Marc Larochelle Legrand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415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Eng. Rules </a:t>
            </a:r>
            <a:r>
              <a:rPr lang="en-US" dirty="0"/>
              <a:t>Summary: section 2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43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Phase 1: Requirements and methodology</a:t>
            </a:r>
          </a:p>
          <a:p>
            <a:r>
              <a:rPr lang="en-US" sz="1400" dirty="0" smtClean="0"/>
              <a:t>	</a:t>
            </a:r>
            <a:r>
              <a:rPr lang="en-US" sz="1400" b="1" dirty="0" smtClean="0"/>
              <a:t>2D</a:t>
            </a:r>
          </a:p>
          <a:p>
            <a:r>
              <a:rPr lang="en-US" sz="1400" dirty="0" smtClean="0"/>
              <a:t>PG </a:t>
            </a:r>
            <a:r>
              <a:rPr lang="en-US" sz="1400" dirty="0" smtClean="0">
                <a:hlinkClick r:id="rId2" action="ppaction://hlinksldjump"/>
              </a:rPr>
              <a:t>14</a:t>
            </a:r>
            <a:r>
              <a:rPr lang="en-US" sz="1400" dirty="0" smtClean="0"/>
              <a:t>,</a:t>
            </a:r>
            <a:r>
              <a:rPr lang="en-US" sz="1400" dirty="0" smtClean="0">
                <a:hlinkClick r:id="rId3" action="ppaction://hlinksldjump"/>
              </a:rPr>
              <a:t>15</a:t>
            </a:r>
            <a:r>
              <a:rPr lang="en-US" sz="1400" dirty="0" smtClean="0"/>
              <a:t>	- Use adapted </a:t>
            </a:r>
            <a:r>
              <a:rPr lang="en-US" sz="1400" b="1" u="sng" dirty="0" smtClean="0"/>
              <a:t>insulation notes for installation </a:t>
            </a:r>
            <a:r>
              <a:rPr lang="en-US" sz="1400" dirty="0" smtClean="0"/>
              <a:t>&amp; follow normal drafting standards.	</a:t>
            </a:r>
          </a:p>
          <a:p>
            <a:r>
              <a:rPr lang="en-US" sz="1400" dirty="0" smtClean="0"/>
              <a:t>	- </a:t>
            </a:r>
            <a:r>
              <a:rPr lang="en-US" sz="1400" b="1" u="sng" dirty="0" smtClean="0"/>
              <a:t>Attributes</a:t>
            </a:r>
            <a:r>
              <a:rPr lang="en-US" sz="1400" b="1" dirty="0" smtClean="0"/>
              <a:t> </a:t>
            </a:r>
            <a:r>
              <a:rPr lang="en-US" sz="1400" i="1" dirty="0" smtClean="0"/>
              <a:t>(extracted from attributes check tools, may change without notice)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/>
          <p:cNvGrpSpPr/>
          <p:nvPr/>
        </p:nvGrpSpPr>
        <p:grpSpPr>
          <a:xfrm>
            <a:off x="358140" y="2286000"/>
            <a:ext cx="7871460" cy="3756025"/>
            <a:chOff x="358140" y="2514600"/>
            <a:chExt cx="8390324" cy="4068402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140" y="2514600"/>
              <a:ext cx="8390324" cy="406840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58140" y="2514600"/>
              <a:ext cx="8390324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Connecteur droit avec flèche 11"/>
          <p:cNvCxnSpPr/>
          <p:nvPr/>
        </p:nvCxnSpPr>
        <p:spPr>
          <a:xfrm flipH="1">
            <a:off x="1066800" y="2133600"/>
            <a:ext cx="152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Gabriel Mallozi</a:t>
            </a:r>
          </a:p>
          <a:p>
            <a:r>
              <a:rPr lang="fr-CA" sz="1400" dirty="0" smtClean="0"/>
              <a:t>Marc Larochelle Legrand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7545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Eng. Rules Summary: Section 3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44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914400"/>
            <a:ext cx="8553450" cy="1143000"/>
          </a:xfrm>
        </p:spPr>
        <p:txBody>
          <a:bodyPr>
            <a:noAutofit/>
          </a:bodyPr>
          <a:lstStyle/>
          <a:p>
            <a:r>
              <a:rPr lang="en-US" sz="1400" dirty="0" smtClean="0"/>
              <a:t>Information:</a:t>
            </a:r>
          </a:p>
          <a:p>
            <a:r>
              <a:rPr lang="en-US" sz="1400" dirty="0" smtClean="0"/>
              <a:t>	- </a:t>
            </a:r>
            <a:r>
              <a:rPr lang="en-US" sz="1400" dirty="0" err="1" smtClean="0"/>
              <a:t>Sideledge</a:t>
            </a:r>
            <a:r>
              <a:rPr lang="en-US" sz="1400" dirty="0" smtClean="0"/>
              <a:t>/Dado methodology used on </a:t>
            </a:r>
            <a:r>
              <a:rPr lang="en-US" sz="1400" b="1" dirty="0" smtClean="0"/>
              <a:t>Demo</a:t>
            </a:r>
            <a:r>
              <a:rPr lang="en-US" sz="1400" dirty="0" smtClean="0"/>
              <a:t> ACFT is different from information mentioned in 	this guide. Most of material purchased raw and manufactured in house.</a:t>
            </a:r>
          </a:p>
          <a:p>
            <a:r>
              <a:rPr lang="en-US" sz="1400" dirty="0" smtClean="0"/>
              <a:t>	- </a:t>
            </a:r>
            <a:r>
              <a:rPr lang="en-US" sz="1400" dirty="0" err="1" smtClean="0"/>
              <a:t>Sideledge</a:t>
            </a:r>
            <a:r>
              <a:rPr lang="en-US" sz="1400" dirty="0" smtClean="0"/>
              <a:t>/Dado methodology on </a:t>
            </a:r>
            <a:r>
              <a:rPr lang="en-US" sz="1400" b="1" dirty="0" smtClean="0"/>
              <a:t>NLA &amp; subs </a:t>
            </a:r>
            <a:r>
              <a:rPr lang="en-US" sz="1400" dirty="0" smtClean="0"/>
              <a:t>in still under development. </a:t>
            </a:r>
          </a:p>
          <a:p>
            <a:r>
              <a:rPr lang="en-US" sz="1400" i="1" u="sng" dirty="0" smtClean="0"/>
              <a:t>Preliminary NLA &amp; subs definition key elements</a:t>
            </a:r>
          </a:p>
          <a:p>
            <a:endParaRPr lang="en-US" sz="140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 </a:t>
            </a:r>
            <a:r>
              <a:rPr lang="fr-CA" sz="1400" dirty="0" err="1" smtClean="0"/>
              <a:t>Sidelegde</a:t>
            </a:r>
            <a:r>
              <a:rPr lang="fr-CA" sz="1400" dirty="0" smtClean="0"/>
              <a:t> focal or</a:t>
            </a:r>
          </a:p>
          <a:p>
            <a:r>
              <a:rPr lang="fr-CA" sz="1400" dirty="0" smtClean="0"/>
              <a:t>Gabriel Mallozi</a:t>
            </a:r>
          </a:p>
          <a:p>
            <a:r>
              <a:rPr lang="fr-CA" sz="1400" dirty="0" smtClean="0"/>
              <a:t>Marc Larochelle Legrand</a:t>
            </a:r>
            <a:endParaRPr lang="en-US" sz="1400" dirty="0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370966" y="2285999"/>
            <a:ext cx="8553450" cy="4022725"/>
          </a:xfrm>
          <a:prstGeom prst="rect">
            <a:avLst/>
          </a:prstGeom>
        </p:spPr>
        <p:txBody>
          <a:bodyPr vert="horz" lIns="0" tIns="45720" rIns="72000" bIns="45720" numCol="2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4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4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4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buSzPct val="80000"/>
              <a:buFont typeface="Arial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600"/>
              </a:lnSpc>
              <a:spcBef>
                <a:spcPts val="600"/>
              </a:spcBef>
              <a:buClr>
                <a:srgbClr val="8996A0"/>
              </a:buClr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-1 Dwg with a P/L to identify pieces per </a:t>
            </a:r>
            <a:r>
              <a:rPr lang="en-US" sz="1400" dirty="0" err="1" smtClean="0"/>
              <a:t>sideledge</a:t>
            </a:r>
            <a:r>
              <a:rPr lang="en-US" sz="1400" dirty="0" smtClean="0"/>
              <a:t>/dado referring to 1 Dwg controlling the</a:t>
            </a:r>
          </a:p>
          <a:p>
            <a:r>
              <a:rPr lang="en-US" sz="1400" dirty="0" smtClean="0"/>
              <a:t>non-standards trimming and cutouts.</a:t>
            </a:r>
          </a:p>
          <a:p>
            <a:r>
              <a:rPr lang="en-US" sz="1400" dirty="0" smtClean="0"/>
              <a:t>(methodology </a:t>
            </a:r>
            <a:r>
              <a:rPr lang="en-US" sz="1400" dirty="0"/>
              <a:t>D</a:t>
            </a:r>
            <a:r>
              <a:rPr lang="en-US" sz="1400" dirty="0" smtClean="0"/>
              <a:t>wg)</a:t>
            </a:r>
          </a:p>
          <a:p>
            <a:r>
              <a:rPr lang="en-US" sz="1400" dirty="0" smtClean="0"/>
              <a:t>- Separate “cutout &amp; trimming” standard </a:t>
            </a:r>
            <a:r>
              <a:rPr lang="en-US" sz="1400" dirty="0"/>
              <a:t>D</a:t>
            </a:r>
            <a:r>
              <a:rPr lang="en-US" sz="1400" dirty="0" smtClean="0"/>
              <a:t>wg.</a:t>
            </a:r>
          </a:p>
          <a:p>
            <a:r>
              <a:rPr lang="en-US" sz="1400" dirty="0" smtClean="0"/>
              <a:t>- Revision of material to align with PLP methodology</a:t>
            </a:r>
          </a:p>
          <a:p>
            <a:r>
              <a:rPr lang="en-US" sz="1400" dirty="0" smtClean="0"/>
              <a:t>- Alignment with suppliers on methodology 3D, 2D, attributes, fabrication, process, …</a:t>
            </a:r>
          </a:p>
          <a:p>
            <a:r>
              <a:rPr lang="en-US" sz="1400" dirty="0" smtClean="0"/>
              <a:t>- Revision of notes for methodology Dwg and for future upload in template. (including stitching)</a:t>
            </a:r>
          </a:p>
          <a:p>
            <a:r>
              <a:rPr lang="en-US" sz="1400" dirty="0" smtClean="0"/>
              <a:t>- General clearance tolerance controlled by notes.</a:t>
            </a:r>
          </a:p>
          <a:p>
            <a:r>
              <a:rPr lang="en-US" sz="1400" dirty="0" smtClean="0"/>
              <a:t>EX: .25-.50 from installation,1.50 from LRU (stay-out zone), marking (dotted lines) .250 line profile, …</a:t>
            </a:r>
          </a:p>
          <a:p>
            <a:r>
              <a:rPr lang="en-US" sz="1400" dirty="0" smtClean="0"/>
              <a:t>- Fab-assy for critical </a:t>
            </a:r>
            <a:r>
              <a:rPr lang="en-US" sz="1400" dirty="0" err="1" smtClean="0"/>
              <a:t>velcro</a:t>
            </a:r>
            <a:r>
              <a:rPr lang="en-US" sz="1400" dirty="0" smtClean="0"/>
              <a:t> located parts</a:t>
            </a:r>
          </a:p>
          <a:p>
            <a:r>
              <a:rPr lang="en-US" sz="1400" dirty="0" smtClean="0"/>
              <a:t>- Extra / non-used parts for some option pattern.</a:t>
            </a:r>
          </a:p>
          <a:p>
            <a:r>
              <a:rPr lang="en-US" sz="1400" dirty="0" smtClean="0"/>
              <a:t>- Tape to cover non-used self-adhesive sections</a:t>
            </a:r>
          </a:p>
          <a:p>
            <a:r>
              <a:rPr lang="en-US" sz="1400" dirty="0" smtClean="0"/>
              <a:t>- Basic shape modeled with “extra” to consider all options. Marked up dotted line</a:t>
            </a:r>
          </a:p>
          <a:p>
            <a:r>
              <a:rPr lang="en-US" sz="1400" dirty="0" smtClean="0"/>
              <a:t>- Alignment with methods &amp; production on internal and external capacities and methodologies.</a:t>
            </a:r>
          </a:p>
          <a:p>
            <a:r>
              <a:rPr lang="en-US" sz="1400" dirty="0" smtClean="0"/>
              <a:t>- Overlaps trimming process for some option pattern.</a:t>
            </a:r>
          </a:p>
          <a:p>
            <a:r>
              <a:rPr lang="en-US" sz="1400" dirty="0" smtClean="0"/>
              <a:t>- Methods cutting boards for options to develop upon production needs.</a:t>
            </a:r>
          </a:p>
          <a:p>
            <a:r>
              <a:rPr lang="en-US" sz="1400" dirty="0" smtClean="0"/>
              <a:t>- …</a:t>
            </a:r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948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 Going Investigation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45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Autofit/>
          </a:bodyPr>
          <a:lstStyle/>
          <a:p>
            <a:r>
              <a:rPr lang="en-US" sz="1400" dirty="0" smtClean="0"/>
              <a:t>Information:</a:t>
            </a:r>
          </a:p>
          <a:p>
            <a:r>
              <a:rPr lang="en-US" sz="1400" dirty="0" smtClean="0"/>
              <a:t>	- Marking process with permanent marker on felt to replace pre-cuts</a:t>
            </a:r>
          </a:p>
          <a:p>
            <a:r>
              <a:rPr lang="en-US" sz="1400" dirty="0" smtClean="0"/>
              <a:t>	- Marking process on Hutchinson material (Blankets, Flextane, Deltane)</a:t>
            </a:r>
          </a:p>
          <a:p>
            <a:r>
              <a:rPr lang="en-US" sz="1400" dirty="0" smtClean="0"/>
              <a:t>	- Onboarding of new material and stack up on Hutchinson </a:t>
            </a:r>
            <a:r>
              <a:rPr lang="en-US" sz="1400" dirty="0" err="1" smtClean="0"/>
              <a:t>dwg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	- Revision of BAPS 730-014.</a:t>
            </a:r>
          </a:p>
          <a:p>
            <a:r>
              <a:rPr lang="en-US" sz="1400" dirty="0" smtClean="0"/>
              <a:t>	- </a:t>
            </a:r>
            <a:r>
              <a:rPr lang="en-US" sz="1400" dirty="0" err="1" smtClean="0"/>
              <a:t>Sideledge</a:t>
            </a:r>
            <a:r>
              <a:rPr lang="en-US" sz="1400" dirty="0" smtClean="0"/>
              <a:t> NLA &amp; Subs complete methodology.</a:t>
            </a:r>
          </a:p>
          <a:p>
            <a:r>
              <a:rPr lang="en-US" sz="1400" dirty="0" smtClean="0"/>
              <a:t>	- Flammability tests &amp; results.</a:t>
            </a:r>
          </a:p>
          <a:p>
            <a:r>
              <a:rPr lang="en-US" sz="1400" dirty="0" smtClean="0"/>
              <a:t>	- Integration of notes into template</a:t>
            </a:r>
          </a:p>
          <a:p>
            <a:r>
              <a:rPr lang="en-US" sz="1400" dirty="0" smtClean="0"/>
              <a:t>	- Transfer of guideline into Design Guide</a:t>
            </a:r>
          </a:p>
          <a:p>
            <a:r>
              <a:rPr lang="en-US" sz="1400" dirty="0" smtClean="0"/>
              <a:t>	- Lessons learnt from supplier and production</a:t>
            </a:r>
          </a:p>
          <a:p>
            <a:r>
              <a:rPr lang="en-US" sz="1400" dirty="0" smtClean="0"/>
              <a:t>	- Continuous improvement of product as maturity of design evolve.</a:t>
            </a:r>
          </a:p>
          <a:p>
            <a:r>
              <a:rPr lang="fr-CA" sz="1400" dirty="0"/>
              <a:t>	</a:t>
            </a:r>
            <a:r>
              <a:rPr lang="fr-CA" sz="1400" dirty="0" smtClean="0"/>
              <a:t>- …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Gabriel Mallozi</a:t>
            </a:r>
          </a:p>
          <a:p>
            <a:r>
              <a:rPr lang="fr-CA" sz="1400" dirty="0" smtClean="0"/>
              <a:t>Marc Larochelle Legrand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1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Stress Summary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5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0"/>
            <a:ext cx="8553450" cy="4975225"/>
          </a:xfrm>
        </p:spPr>
        <p:txBody>
          <a:bodyPr>
            <a:normAutofit lnSpcReduction="10000"/>
          </a:bodyPr>
          <a:lstStyle/>
          <a:p>
            <a:r>
              <a:rPr lang="en-US" sz="1400" b="1" dirty="0" smtClean="0"/>
              <a:t>-Requirements:</a:t>
            </a:r>
          </a:p>
          <a:p>
            <a:r>
              <a:rPr lang="en-US" sz="1400" dirty="0" smtClean="0"/>
              <a:t>	- Insulation must not block decompression cutout or prevent blow-out panel movement.</a:t>
            </a:r>
          </a:p>
          <a:p>
            <a:r>
              <a:rPr lang="en-US" sz="1400" dirty="0"/>
              <a:t>	- </a:t>
            </a:r>
            <a:r>
              <a:rPr lang="en-US" sz="1400" dirty="0" smtClean="0"/>
              <a:t>Dimension X is as per Stress requirement.</a:t>
            </a:r>
            <a:endParaRPr lang="en-US" sz="1400" dirty="0"/>
          </a:p>
          <a:p>
            <a:endParaRPr lang="en-US" sz="1400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endParaRPr lang="en-US" sz="1400" b="1" dirty="0" smtClean="0"/>
          </a:p>
          <a:p>
            <a:r>
              <a:rPr lang="en-US" sz="1400" b="1" dirty="0" smtClean="0"/>
              <a:t>Information:</a:t>
            </a:r>
          </a:p>
          <a:p>
            <a:r>
              <a:rPr lang="en-US" sz="1400" dirty="0" smtClean="0"/>
              <a:t>	- Weights of insulation material is considered by Stress as part of the cabinet itself.</a:t>
            </a:r>
          </a:p>
          <a:p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5232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Catherine Pho</a:t>
            </a:r>
            <a:endParaRPr lang="en-US" sz="1400" dirty="0"/>
          </a:p>
        </p:txBody>
      </p:sp>
      <p:grpSp>
        <p:nvGrpSpPr>
          <p:cNvPr id="9" name="Groupe 8"/>
          <p:cNvGrpSpPr/>
          <p:nvPr/>
        </p:nvGrpSpPr>
        <p:grpSpPr>
          <a:xfrm>
            <a:off x="1066800" y="1981200"/>
            <a:ext cx="6417694" cy="3034099"/>
            <a:chOff x="1143000" y="1752600"/>
            <a:chExt cx="6417694" cy="303409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1752600"/>
              <a:ext cx="6417694" cy="2743200"/>
            </a:xfrm>
            <a:prstGeom prst="rect">
              <a:avLst/>
            </a:prstGeom>
          </p:spPr>
        </p:pic>
        <p:cxnSp>
          <p:nvCxnSpPr>
            <p:cNvPr id="11" name="Connecteur droit avec flèche 10"/>
            <p:cNvCxnSpPr>
              <a:stCxn id="13" idx="3"/>
            </p:cNvCxnSpPr>
            <p:nvPr/>
          </p:nvCxnSpPr>
          <p:spPr>
            <a:xfrm flipV="1">
              <a:off x="4800599" y="3982134"/>
              <a:ext cx="781050" cy="6660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3048000" y="4509700"/>
              <a:ext cx="17525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Decompression cutout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49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Weight Summary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6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1"/>
            <a:ext cx="8782050" cy="4953000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- General Requirements:</a:t>
            </a:r>
          </a:p>
          <a:p>
            <a:r>
              <a:rPr lang="en-US" sz="1400" dirty="0" smtClean="0"/>
              <a:t>	- All parts must be modeled and instantiated under the proper top assy structure. </a:t>
            </a:r>
          </a:p>
          <a:p>
            <a:r>
              <a:rPr lang="en-US" sz="1400" dirty="0" smtClean="0"/>
              <a:t>		-This is used in order to locate the parts and extract weight data from Catia using 			specialized Macros.</a:t>
            </a:r>
          </a:p>
          <a:p>
            <a:r>
              <a:rPr lang="en-US" sz="1400" dirty="0" smtClean="0"/>
              <a:t>	- Instances number must match the part number.</a:t>
            </a:r>
          </a:p>
          <a:p>
            <a:r>
              <a:rPr lang="en-US" sz="1400" dirty="0" smtClean="0"/>
              <a:t>		- If not, weight extraction macro will not work properly.</a:t>
            </a:r>
          </a:p>
          <a:p>
            <a:r>
              <a:rPr lang="en-US" sz="1400" dirty="0" smtClean="0"/>
              <a:t>	- Insulation must be included in the max weights of every cabinet.</a:t>
            </a:r>
          </a:p>
          <a:p>
            <a:r>
              <a:rPr lang="en-US" sz="1400" dirty="0" smtClean="0"/>
              <a:t>	- Specification sheet of each material must be available and must have a density.</a:t>
            </a:r>
          </a:p>
          <a:p>
            <a:r>
              <a:rPr lang="en-US" sz="1400" dirty="0" smtClean="0"/>
              <a:t>		- Whenever possible a </a:t>
            </a:r>
            <a:r>
              <a:rPr lang="en-US" sz="1400" b="1" u="sng" dirty="0" smtClean="0"/>
              <a:t>volumetric</a:t>
            </a:r>
            <a:r>
              <a:rPr lang="en-US" sz="1400" dirty="0" smtClean="0"/>
              <a:t> density.</a:t>
            </a:r>
          </a:p>
          <a:p>
            <a:r>
              <a:rPr lang="en-US" sz="1400" dirty="0" smtClean="0"/>
              <a:t>	-See next slide for Catia/Enovia extra requirements</a:t>
            </a:r>
          </a:p>
          <a:p>
            <a:endParaRPr lang="en-US" sz="1400" dirty="0" smtClean="0"/>
          </a:p>
          <a:p>
            <a:r>
              <a:rPr lang="en-US" sz="1400" b="1" dirty="0" smtClean="0"/>
              <a:t>Information:</a:t>
            </a:r>
          </a:p>
          <a:p>
            <a:r>
              <a:rPr lang="en-US" sz="1400" dirty="0" smtClean="0"/>
              <a:t>	- Balance must be maintained between weight savings initiatives and acoustics / thermal 	requirements. Valid for creation of new concept and valid for change management impact 	evaluation.</a:t>
            </a:r>
          </a:p>
          <a:p>
            <a:r>
              <a:rPr lang="en-US" sz="1400" dirty="0" smtClean="0"/>
              <a:t>	-The material assignation to the part body is not used by weights extraction macros.</a:t>
            </a:r>
          </a:p>
          <a:p>
            <a:r>
              <a:rPr lang="en-US" sz="1400" dirty="0" smtClean="0"/>
              <a:t>		- EX: </a:t>
            </a:r>
          </a:p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David Stansfield </a:t>
            </a:r>
          </a:p>
          <a:p>
            <a:r>
              <a:rPr lang="fr-CA" sz="1400" dirty="0" smtClean="0"/>
              <a:t>Nicolas Riou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5551489"/>
            <a:ext cx="2105025" cy="390525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4572000" y="5867400"/>
            <a:ext cx="6096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181600" y="5713511"/>
            <a:ext cx="3566864" cy="307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Used only for 3D DMU color application.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49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Weight Summary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7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61950" y="1066801"/>
            <a:ext cx="8782050" cy="4953000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-Weight calculation method requirements:</a:t>
            </a:r>
          </a:p>
          <a:p>
            <a:r>
              <a:rPr lang="en-US" sz="1400" dirty="0" smtClean="0"/>
              <a:t>- The weight calculation methods may vary based on the type of part.</a:t>
            </a:r>
          </a:p>
          <a:p>
            <a:r>
              <a:rPr lang="en-US" sz="1400" dirty="0" smtClean="0"/>
              <a:t>		- Volumetric density method (easiest way)</a:t>
            </a:r>
          </a:p>
          <a:p>
            <a:r>
              <a:rPr lang="en-US" sz="1400" dirty="0" smtClean="0"/>
              <a:t>			-EX: Single material parts (aluminum, rigid foam, …)</a:t>
            </a:r>
          </a:p>
          <a:p>
            <a:r>
              <a:rPr lang="en-US" sz="1400" dirty="0" smtClean="0"/>
              <a:t>		- Surface density method (Weight per surface area) used whenever volumetric density 		is not available</a:t>
            </a:r>
          </a:p>
          <a:p>
            <a:r>
              <a:rPr lang="en-US" sz="1400" dirty="0" smtClean="0"/>
              <a:t>			-EX: Composite material parts (panel, …)</a:t>
            </a:r>
          </a:p>
          <a:p>
            <a:r>
              <a:rPr lang="en-US" sz="1400" dirty="0" smtClean="0"/>
              <a:t> - Enovia/Catia attribute:</a:t>
            </a:r>
          </a:p>
          <a:p>
            <a:r>
              <a:rPr lang="en-US" sz="1400" dirty="0" smtClean="0"/>
              <a:t>	-Volumetric density method:</a:t>
            </a:r>
          </a:p>
          <a:p>
            <a:r>
              <a:rPr lang="en-US" sz="1400" dirty="0" smtClean="0"/>
              <a:t>		- « Material Specification Production », « Type » &amp; « Class » must be properly filled.</a:t>
            </a:r>
          </a:p>
          <a:p>
            <a:r>
              <a:rPr lang="en-US" sz="1400" dirty="0" smtClean="0"/>
              <a:t>	- Surface density method </a:t>
            </a:r>
          </a:p>
          <a:p>
            <a:r>
              <a:rPr lang="en-US" sz="1400" dirty="0" smtClean="0"/>
              <a:t>		- </a:t>
            </a:r>
            <a:r>
              <a:rPr lang="en-US" sz="1400" b="1" u="sng" dirty="0" smtClean="0"/>
              <a:t>« Thickness »</a:t>
            </a:r>
            <a:r>
              <a:rPr lang="en-US" sz="1400" dirty="0" smtClean="0"/>
              <a:t>, « Material Specification Production », « Type » &amp; « Class » must be 		properly filled.</a:t>
            </a:r>
          </a:p>
          <a:p>
            <a:r>
              <a:rPr lang="en-US" sz="1400" dirty="0" smtClean="0"/>
              <a:t>	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</a:t>
            </a:r>
          </a:p>
          <a:p>
            <a:r>
              <a:rPr lang="fr-CA" sz="1400" dirty="0" smtClean="0"/>
              <a:t>David Stansfield </a:t>
            </a:r>
          </a:p>
          <a:p>
            <a:r>
              <a:rPr lang="fr-CA" sz="1400" dirty="0" smtClean="0"/>
              <a:t>Nicolas Riou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760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M&amp;P Summary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8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381000" y="1066800"/>
            <a:ext cx="8553450" cy="5026496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-Requirements: </a:t>
            </a:r>
            <a:r>
              <a:rPr lang="en-US" sz="1400" dirty="0" smtClean="0"/>
              <a:t>- Insulation material for Blankets, Flextane, Deltane changed from ENM… to PLP…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 </a:t>
            </a:r>
          </a:p>
          <a:p>
            <a:r>
              <a:rPr lang="fr-CA" sz="1400" dirty="0" smtClean="0"/>
              <a:t>Joseph Verdino</a:t>
            </a:r>
          </a:p>
          <a:p>
            <a:r>
              <a:rPr lang="fr-CA" sz="1400" dirty="0" smtClean="0"/>
              <a:t>Kim Tetley-Gerard</a:t>
            </a:r>
          </a:p>
        </p:txBody>
      </p:sp>
      <p:graphicFrame>
        <p:nvGraphicFramePr>
          <p:cNvPr id="9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018326"/>
              </p:ext>
            </p:extLst>
          </p:nvPr>
        </p:nvGraphicFramePr>
        <p:xfrm>
          <a:off x="304801" y="1371601"/>
          <a:ext cx="8534399" cy="4648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1999"/>
                <a:gridCol w="3581400"/>
                <a:gridCol w="2514600"/>
                <a:gridCol w="1676400"/>
              </a:tblGrid>
              <a:tr h="3013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>
                          <a:effectLst/>
                        </a:rPr>
                        <a:t>Material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>
                          <a:effectLst/>
                        </a:rPr>
                        <a:t>Thickness / old P/N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Hutchinson</a:t>
                      </a:r>
                      <a:r>
                        <a:rPr lang="en-US" sz="1100" baseline="0" noProof="0" dirty="0" smtClean="0">
                          <a:effectLst/>
                        </a:rPr>
                        <a:t> </a:t>
                      </a:r>
                      <a:r>
                        <a:rPr lang="en-US" sz="1100" noProof="0" dirty="0" smtClean="0">
                          <a:effectLst/>
                        </a:rPr>
                        <a:t>PLP Type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noProof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Blankets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ENM386596001B (.</a:t>
                      </a:r>
                      <a:r>
                        <a:rPr lang="en-US" sz="1100" noProof="0" dirty="0">
                          <a:solidFill>
                            <a:srgbClr val="FF0000"/>
                          </a:solidFill>
                          <a:effectLst/>
                        </a:rPr>
                        <a:t>5”)</a:t>
                      </a:r>
                      <a:endParaRPr lang="en-US" sz="110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noProof="0" dirty="0" smtClean="0">
                          <a:solidFill>
                            <a:srgbClr val="00B050"/>
                          </a:solidFill>
                        </a:rPr>
                        <a:t>PLP410700000 </a:t>
                      </a: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</a:rPr>
                        <a:t>Type 1 (.5”)</a:t>
                      </a:r>
                      <a:endParaRPr lang="en-US" sz="11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 NEW PLP #</a:t>
                      </a:r>
                      <a:endParaRPr lang="en-US" sz="11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ENM386596002B </a:t>
                      </a:r>
                      <a:r>
                        <a:rPr lang="en-US" sz="1100" noProof="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1.0”)</a:t>
                      </a:r>
                      <a:endParaRPr lang="en-US" sz="110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noProof="0" dirty="0" smtClean="0">
                          <a:solidFill>
                            <a:srgbClr val="00B050"/>
                          </a:solidFill>
                        </a:rPr>
                        <a:t>PLP410700000 </a:t>
                      </a: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</a:rPr>
                        <a:t>Type 2 (1.0”)</a:t>
                      </a:r>
                      <a:endParaRPr lang="en-US" sz="11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 NEW PLP #</a:t>
                      </a:r>
                      <a:endParaRPr lang="en-US" sz="11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ENM386596003B </a:t>
                      </a:r>
                      <a:r>
                        <a:rPr lang="en-US" sz="1100" noProof="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2.0”)</a:t>
                      </a:r>
                      <a:endParaRPr lang="en-US" sz="110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noProof="0" dirty="0" smtClean="0">
                          <a:solidFill>
                            <a:srgbClr val="00B050"/>
                          </a:solidFill>
                        </a:rPr>
                        <a:t>PLP410700000 </a:t>
                      </a: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</a:rPr>
                        <a:t>Type 3 (2.0”)</a:t>
                      </a:r>
                      <a:endParaRPr lang="en-US" sz="11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 NEW PLP #</a:t>
                      </a:r>
                      <a:endParaRPr lang="en-US" sz="11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ENM386596004B </a:t>
                      </a:r>
                      <a:r>
                        <a:rPr lang="en-US" sz="1100" noProof="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3.0”)</a:t>
                      </a:r>
                      <a:endParaRPr lang="en-US" sz="110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noProof="0" dirty="0" smtClean="0">
                          <a:solidFill>
                            <a:srgbClr val="00B050"/>
                          </a:solidFill>
                        </a:rPr>
                        <a:t>PLP410700000 </a:t>
                      </a: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</a:rPr>
                        <a:t>Type 4 (3.0”)</a:t>
                      </a:r>
                      <a:endParaRPr lang="en-US" sz="1100" noProof="0" dirty="0" smtClean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 NEW PLP #</a:t>
                      </a:r>
                      <a:endParaRPr lang="en-US" sz="11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ENM386596005A (.422”)</a:t>
                      </a:r>
                      <a:endParaRPr lang="en-US" sz="110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Development Required (Type 5 (.422”))</a:t>
                      </a:r>
                      <a:endParaRPr lang="en-US" sz="110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Under</a:t>
                      </a:r>
                      <a:r>
                        <a:rPr lang="en-US" sz="1100" baseline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investigation M&amp;P</a:t>
                      </a:r>
                      <a:endParaRPr lang="en-US" sz="110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Flextane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FLEXTANE SA/1 (.</a:t>
                      </a:r>
                      <a:r>
                        <a:rPr lang="en-US" sz="1100" noProof="0" dirty="0">
                          <a:solidFill>
                            <a:srgbClr val="FF0000"/>
                          </a:solidFill>
                          <a:effectLst/>
                        </a:rPr>
                        <a:t>024”)</a:t>
                      </a:r>
                      <a:endParaRPr lang="en-US" sz="110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noProof="0" dirty="0" smtClean="0">
                          <a:solidFill>
                            <a:srgbClr val="00B050"/>
                          </a:solidFill>
                        </a:rPr>
                        <a:t>PLP410700000 </a:t>
                      </a:r>
                      <a:r>
                        <a:rPr lang="en-US" sz="1100" b="0" noProof="0" dirty="0" smtClean="0">
                          <a:solidFill>
                            <a:srgbClr val="00B050"/>
                          </a:solidFill>
                        </a:rPr>
                        <a:t>Type</a:t>
                      </a:r>
                      <a:r>
                        <a:rPr lang="en-US" sz="1100" b="1" noProof="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100" b="0" kern="1200" noProof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F1 (.024”)</a:t>
                      </a:r>
                      <a:endParaRPr lang="en-US" sz="1100" b="0" kern="1200" noProof="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 NEW PLP #</a:t>
                      </a:r>
                      <a:endParaRPr lang="en-US" sz="11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FLEXTANE SA/2 (.</a:t>
                      </a:r>
                      <a:r>
                        <a:rPr lang="en-US" sz="1100" noProof="0" dirty="0">
                          <a:solidFill>
                            <a:srgbClr val="FF0000"/>
                          </a:solidFill>
                          <a:effectLst/>
                        </a:rPr>
                        <a:t>047”)</a:t>
                      </a:r>
                      <a:endParaRPr lang="en-US" sz="110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noProof="0" dirty="0" smtClean="0">
                          <a:solidFill>
                            <a:srgbClr val="00B050"/>
                          </a:solidFill>
                        </a:rPr>
                        <a:t>PLP410700000 </a:t>
                      </a:r>
                      <a:r>
                        <a:rPr lang="en-US" sz="1100" b="0" noProof="0" dirty="0" smtClean="0">
                          <a:solidFill>
                            <a:srgbClr val="00B050"/>
                          </a:solidFill>
                        </a:rPr>
                        <a:t>Type</a:t>
                      </a:r>
                      <a:r>
                        <a:rPr lang="en-US" sz="1100" b="1" noProof="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100" b="0" kern="1200" noProof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F2 (.047”)</a:t>
                      </a:r>
                      <a:endParaRPr lang="en-US" sz="1100" b="0" kern="1200" noProof="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 NEW PLP #</a:t>
                      </a:r>
                      <a:endParaRPr lang="en-US" sz="11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FLEXTANE SA/4 (.</a:t>
                      </a:r>
                      <a:r>
                        <a:rPr lang="en-US" sz="1100" noProof="0" dirty="0">
                          <a:solidFill>
                            <a:srgbClr val="FF0000"/>
                          </a:solidFill>
                          <a:effectLst/>
                        </a:rPr>
                        <a:t>098”)</a:t>
                      </a:r>
                      <a:endParaRPr lang="en-US" sz="110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Development Required (Type F3</a:t>
                      </a:r>
                      <a:r>
                        <a:rPr lang="en-US" sz="1100" b="0" baseline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(.098”))</a:t>
                      </a:r>
                      <a:endParaRPr lang="en-US" sz="1100" b="0" noProof="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ever needed</a:t>
                      </a:r>
                      <a:r>
                        <a:rPr lang="en-US" sz="1100" b="0" baseline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Deltane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noProof="0" dirty="0" smtClean="0">
                          <a:solidFill>
                            <a:srgbClr val="FF0000"/>
                          </a:solidFill>
                          <a:effectLst/>
                        </a:rPr>
                        <a:t>DELTANE 350 AL0.3 SA/1.6 (.039</a:t>
                      </a: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”</a:t>
                      </a:r>
                      <a:r>
                        <a:rPr lang="en-US" sz="1100" b="1" noProof="0" dirty="0" smtClean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sz="1100" b="1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Development Required (Type D2 (.039”))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ever needed</a:t>
                      </a:r>
                      <a:r>
                        <a:rPr lang="en-US" sz="1100" b="0" baseline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noProof="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7278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noProof="0" dirty="0" smtClean="0">
                          <a:solidFill>
                            <a:srgbClr val="FF0000"/>
                          </a:solidFill>
                          <a:effectLst/>
                        </a:rPr>
                        <a:t>DELTANE 350 AL0.5 SA/2.2 (.047</a:t>
                      </a: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”</a:t>
                      </a:r>
                      <a:r>
                        <a:rPr lang="en-US" sz="1100" b="1" noProof="0" dirty="0" smtClean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sz="1100" b="1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noProof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PLP410700000 </a:t>
                      </a:r>
                      <a:r>
                        <a:rPr lang="en-US" sz="1100" b="0" kern="1200" noProof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Type D1 (.047”)</a:t>
                      </a:r>
                      <a:endParaRPr lang="en-US" sz="1100" b="0" kern="1200" noProof="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 NEW PLP #</a:t>
                      </a:r>
                    </a:p>
                  </a:txBody>
                  <a:tcPr marL="68580" marR="68580" marT="0" marB="0" anchor="ctr"/>
                </a:tc>
              </a:tr>
              <a:tr h="347278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noProof="0" dirty="0" smtClean="0">
                          <a:solidFill>
                            <a:srgbClr val="FF0000"/>
                          </a:solidFill>
                          <a:effectLst/>
                        </a:rPr>
                        <a:t>DELTANE  350 AL0.5 SA/2.9 </a:t>
                      </a:r>
                      <a:r>
                        <a:rPr lang="en-US" sz="1100" noProof="0" dirty="0" smtClean="0">
                          <a:solidFill>
                            <a:srgbClr val="FF0000"/>
                          </a:solidFill>
                          <a:effectLst/>
                        </a:rPr>
                        <a:t>(.067”)</a:t>
                      </a:r>
                      <a:endParaRPr lang="en-US" sz="1100" b="0" noProof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Development Required (Type D3</a:t>
                      </a:r>
                      <a:r>
                        <a:rPr lang="en-US" sz="1100" b="0" baseline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(.067”))</a:t>
                      </a:r>
                      <a:endParaRPr lang="en-US" sz="1100" b="0" noProof="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ever needed</a:t>
                      </a:r>
                      <a:r>
                        <a:rPr lang="en-US" sz="1100" b="0" baseline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noProof="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6673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noProof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Felt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noProof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BAMS 841-001 TY</a:t>
                      </a:r>
                      <a:r>
                        <a:rPr lang="en-US" sz="1100" b="0" kern="1200" baseline="0" noProof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 GRADE 1 (plain back sheet)</a:t>
                      </a:r>
                    </a:p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baseline="0" noProof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(.125</a:t>
                      </a:r>
                      <a:r>
                        <a:rPr lang="en-US" sz="1100" noProof="0" dirty="0" smtClean="0">
                          <a:solidFill>
                            <a:srgbClr val="00B050"/>
                          </a:solidFill>
                          <a:effectLst/>
                        </a:rPr>
                        <a:t>”, .250”, .500”)</a:t>
                      </a:r>
                      <a:endParaRPr lang="en-US" sz="1100" b="0" kern="1200" noProof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development</a:t>
                      </a:r>
                      <a:r>
                        <a:rPr lang="en-US" sz="1100" b="0" baseline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Planned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1" baseline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(PLP type FT1 created but should be removed from DWG per M&amp;P)</a:t>
                      </a:r>
                      <a:endParaRPr lang="en-US" sz="1000" i="1" noProof="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noProof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KEEP USING BAMS</a:t>
                      </a:r>
                    </a:p>
                  </a:txBody>
                  <a:tcPr marL="68580" marR="68580" marT="0" marB="0" anchor="ctr"/>
                </a:tc>
              </a:tr>
              <a:tr h="467633">
                <a:tc v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noProof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BAMS 841-001 TY 6 GRADE 2 (Adhesive-Back sheet)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noProof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(.250”, .500”)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development</a:t>
                      </a:r>
                      <a:r>
                        <a:rPr lang="en-US" sz="1100" b="0" baseline="0" noProof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Planned</a:t>
                      </a:r>
                      <a:endParaRPr lang="en-US" sz="1100" b="0" noProof="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noProof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KEEP USING BAMS</a:t>
                      </a:r>
                      <a:endParaRPr lang="en-US" sz="1100" i="1" noProof="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82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M&amp;P Summary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INSULATION STRATEGY &amp; GUIDELINE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EA77D5-0B01-41C0-8AB2-471B057BD053}" type="slidenum">
              <a:rPr lang="fr-CA" noProof="0" smtClean="0"/>
              <a:pPr/>
              <a:t>9</a:t>
            </a:fld>
            <a:endParaRPr lang="fr-CA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/>
          </p:nvPr>
        </p:nvSpPr>
        <p:spPr>
          <a:xfrm>
            <a:off x="228600" y="914400"/>
            <a:ext cx="8839200" cy="5334000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-Requirements:</a:t>
            </a:r>
          </a:p>
          <a:p>
            <a:r>
              <a:rPr lang="en-US" sz="1400" b="1" dirty="0" smtClean="0"/>
              <a:t>	 </a:t>
            </a:r>
            <a:r>
              <a:rPr lang="en-US" sz="1400" dirty="0" smtClean="0"/>
              <a:t>- Blanket attachments Strategy: FASTENER, RECLOSABLE (APLIX)</a:t>
            </a:r>
          </a:p>
          <a:p>
            <a:r>
              <a:rPr lang="en-US" sz="1400" dirty="0" smtClean="0"/>
              <a:t>		- Self-adhesively bonded</a:t>
            </a:r>
          </a:p>
          <a:p>
            <a:r>
              <a:rPr lang="en-US" sz="1400" dirty="0" smtClean="0"/>
              <a:t>		- MUST ALSO BE STITCHED on </a:t>
            </a:r>
            <a:r>
              <a:rPr lang="en-US" sz="1400" dirty="0" smtClean="0">
                <a:solidFill>
                  <a:srgbClr val="FF0000"/>
                </a:solidFill>
              </a:rPr>
              <a:t>ENM386596005A </a:t>
            </a:r>
            <a:r>
              <a:rPr lang="en-US" sz="1400" dirty="0" smtClean="0"/>
              <a:t>blankets (heavier).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b="1" dirty="0" smtClean="0"/>
              <a:t>-Information:</a:t>
            </a:r>
          </a:p>
          <a:p>
            <a:r>
              <a:rPr lang="en-US" sz="1400" dirty="0" smtClean="0"/>
              <a:t>	- </a:t>
            </a:r>
            <a:r>
              <a:rPr lang="en-US" sz="1400" dirty="0" smtClean="0">
                <a:solidFill>
                  <a:srgbClr val="FF0000"/>
                </a:solidFill>
              </a:rPr>
              <a:t>Under investigation; ECD: TBD </a:t>
            </a:r>
            <a:r>
              <a:rPr lang="en-US" sz="1400" dirty="0" smtClean="0"/>
              <a:t>Marking process (e.g. Permanent Marker Dotted lines) to replace 	time consuming pre-cut process in felt.</a:t>
            </a:r>
          </a:p>
          <a:p>
            <a:r>
              <a:rPr lang="en-US" sz="1400" dirty="0" smtClean="0"/>
              <a:t>	- BAPS 730-014 is currently under revision process to realign procedures with latest requirements.</a:t>
            </a:r>
          </a:p>
          <a:p>
            <a:r>
              <a:rPr lang="en-US" sz="1400" dirty="0" smtClean="0"/>
              <a:t>	ECD: </a:t>
            </a:r>
            <a:r>
              <a:rPr lang="en-US" sz="1400" dirty="0" smtClean="0">
                <a:solidFill>
                  <a:srgbClr val="FF0000"/>
                </a:solidFill>
              </a:rPr>
              <a:t>End of May 2017.</a:t>
            </a:r>
            <a:r>
              <a:rPr lang="en-US" sz="1400" dirty="0" smtClean="0"/>
              <a:t> Planned revision  should include the following: 	</a:t>
            </a:r>
          </a:p>
          <a:p>
            <a:r>
              <a:rPr lang="en-US" sz="1400" dirty="0" smtClean="0"/>
              <a:t>		- Integration of supplier comments considering manufacturing limitations.</a:t>
            </a:r>
          </a:p>
          <a:p>
            <a:r>
              <a:rPr lang="en-US" sz="1400" dirty="0" smtClean="0"/>
              <a:t>			- EX: Drain	&amp; Venting holes, Process and tooling available, …</a:t>
            </a:r>
          </a:p>
          <a:p>
            <a:r>
              <a:rPr lang="en-US" sz="1400" dirty="0" smtClean="0"/>
              <a:t>		- Realignment of material list.</a:t>
            </a:r>
          </a:p>
          <a:p>
            <a:r>
              <a:rPr lang="en-US" sz="1400" dirty="0" smtClean="0"/>
              <a:t>		- Review of fasteners section.</a:t>
            </a:r>
          </a:p>
          <a:p>
            <a:r>
              <a:rPr lang="en-US" sz="1400" dirty="0" smtClean="0"/>
              <a:t>			 EX: addition of Velcro stitching process and review of fastener sizes.</a:t>
            </a:r>
          </a:p>
          <a:p>
            <a:r>
              <a:rPr lang="en-US" sz="1400" dirty="0" smtClean="0"/>
              <a:t>		- Rephrasing of slits and cutouts, pre-fit / trimming sections.</a:t>
            </a:r>
            <a:endParaRPr lang="en-US" sz="14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152400" y="188640"/>
            <a:ext cx="0" cy="6288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37531"/>
              </p:ext>
            </p:extLst>
          </p:nvPr>
        </p:nvGraphicFramePr>
        <p:xfrm>
          <a:off x="1219199" y="2057400"/>
          <a:ext cx="6705601" cy="9040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1085"/>
                <a:gridCol w="2867795"/>
                <a:gridCol w="2536721"/>
              </a:tblGrid>
              <a:tr h="3013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>
                          <a:effectLst/>
                        </a:rPr>
                        <a:t>Material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P/N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noProof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Fastener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Reclosable</a:t>
                      </a:r>
                      <a:endParaRPr lang="en-US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A840R0025H694SC (1.0” wide) (HOOK)</a:t>
                      </a:r>
                      <a:endParaRPr lang="en-US" sz="1100" kern="12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 NATURAL WITH SELF-ADHESIVE</a:t>
                      </a:r>
                      <a:endParaRPr lang="en-US" sz="1100" kern="12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135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A840R0025L694SC (1.0” wide) (LOOP)</a:t>
                      </a:r>
                      <a:endParaRPr lang="en-US" sz="1100" kern="12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233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 NATURAL WITH SELF-ADHESIVE</a:t>
                      </a:r>
                      <a:endParaRPr lang="en-US" sz="1100" kern="1200" noProof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339136" y="98048"/>
            <a:ext cx="2576264" cy="7386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Contact: </a:t>
            </a:r>
          </a:p>
          <a:p>
            <a:r>
              <a:rPr lang="fr-CA" sz="1400" dirty="0" smtClean="0"/>
              <a:t>Joseph Verdino</a:t>
            </a:r>
          </a:p>
          <a:p>
            <a:r>
              <a:rPr lang="fr-CA" sz="1400" dirty="0" smtClean="0"/>
              <a:t>Kim Tetley-Gerard</a:t>
            </a:r>
          </a:p>
        </p:txBody>
      </p:sp>
    </p:spTree>
    <p:extLst>
      <p:ext uri="{BB962C8B-B14F-4D97-AF65-F5344CB8AC3E}">
        <p14:creationId xmlns:p14="http://schemas.microsoft.com/office/powerpoint/2010/main" val="9317815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PqhKASxkObQlEAigvh.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OwVmk75kSKyV1I0Mc9q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PqhKASxkObQlEAigvh.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Dbd62pCoUSrDuXC8JKBY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9NiWEbXy0e_OUW7UHDyf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.9mmVERkumj7U31zQht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KOShMaN0kuabHV4Gzwmi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xfspfHPLkyVslvFiFwfR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MJLYxTqGUOPnC7YQ31PD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bSTv0EFkmCi0HFI7iND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fQXlyy6RUOjqfbC_4qv0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z0byBX14ke5QOnc7JNwo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NWUPjHUKkmEoID2BpFfJ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Y4UqCu2EStT0uombtff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o66RleOS06bflpz5WVr_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oQ7kI4hEEuOD39I6.CNh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5DCuP._QUew3Li_vUu.C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dtOC5yXrEC7iKwqmBVBo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EDN4OReJESubX8gonlSz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PMn7W2470aUGbn306Z4C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LD2zg_HRUugBajfo.l6Q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tO4b0Em0qvtO3wFzi5J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s7HhOBDEqyXBGZaWHfe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N57GpX.0SPCuV59M5S3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zmclMY7VUi8cOeK9Rr1E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OwVmk75kSKyV1I0Mc9q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Theme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Metadata/metadata.xml><?xml version="1.0" encoding="utf-8"?>
<metadata xmlns:m="http://www.titus.com/ns/hcl">
  <m:HCLClassification value="HCL_Cla5s_C0nf1dent1al">
    <alt>HCLClassification=HCL_Cla5s_C0nf1dent1al</alt>
  </m:HCLClassification>
</metadata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02B282C0321243A0381642DC44B362" ma:contentTypeVersion="9" ma:contentTypeDescription="Create a new document." ma:contentTypeScope="" ma:versionID="577d8cddc8ab19092f231228e84cfba0">
  <xsd:schema xmlns:xsd="http://www.w3.org/2001/XMLSchema" xmlns:xs="http://www.w3.org/2001/XMLSchema" xmlns:p="http://schemas.microsoft.com/office/2006/metadata/properties" xmlns:ns2="be0672af-7f80-40e3-9b21-eb03dad7778c" targetNamespace="http://schemas.microsoft.com/office/2006/metadata/properties" ma:root="true" ma:fieldsID="47090c8d10f0ce4d6ff1f6e6a6847615" ns2:_="">
    <xsd:import namespace="be0672af-7f80-40e3-9b21-eb03dad777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0672af-7f80-40e3-9b21-eb03dad77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08016C-098C-4727-866F-0592E3D4AF4D}"/>
</file>

<file path=customXml/itemProps2.xml><?xml version="1.0" encoding="utf-8"?>
<ds:datastoreItem xmlns:ds="http://schemas.openxmlformats.org/officeDocument/2006/customXml" ds:itemID="{6DFC0317-0C81-4E54-BA62-585A5F2C0F10}"/>
</file>

<file path=customXml/itemProps3.xml><?xml version="1.0" encoding="utf-8"?>
<ds:datastoreItem xmlns:ds="http://schemas.openxmlformats.org/officeDocument/2006/customXml" ds:itemID="{98F1437A-4CEA-4D84-BF89-C7F7C87775F4}"/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6487</TotalTime>
  <Words>1684</Words>
  <Application>Microsoft Office PowerPoint</Application>
  <PresentationFormat>On-screen Show (4:3)</PresentationFormat>
  <Paragraphs>818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 Black</vt:lpstr>
      <vt:lpstr>Calibri</vt:lpstr>
      <vt:lpstr>Times New Roman</vt:lpstr>
      <vt:lpstr>Wingdings</vt:lpstr>
      <vt:lpstr>Default Theme</vt:lpstr>
      <vt:lpstr>think-cell Slide</vt:lpstr>
      <vt:lpstr>INSULATION STRATEGY &amp; GUIDELINE 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  <vt:lpstr>INSULATION STRATEGY &amp; GUIDELINE</vt:lpstr>
    </vt:vector>
  </TitlesOfParts>
  <Company>Bombardier Aerospace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Learned Test Plan Phase 2</dc:title>
  <dc:creator>Francois Hoang</dc:creator>
  <cp:lastModifiedBy>Charanrajjavagal Kumarswamy</cp:lastModifiedBy>
  <cp:revision>276</cp:revision>
  <cp:lastPrinted>2017-04-13T17:38:44Z</cp:lastPrinted>
  <dcterms:created xsi:type="dcterms:W3CDTF">2014-06-02T18:19:25Z</dcterms:created>
  <dcterms:modified xsi:type="dcterms:W3CDTF">2019-06-11T18:26:21Z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0x010100EC02B282C0321243A0381642DC44B362</vt:lpwstr>
  </property>
  <property fmtid="{D5CDD505-2E9C-101B-9397-08002B2CF9AE}" pid="3" name="HCLClassification">
    <vt:lpwstr>HCL_Cla5s_C0nf1dent1al</vt:lpwstr>
  </property>
  <property fmtid="{D5CDD505-2E9C-101B-9397-08002B2CF9AE}" pid="4" name="TitusGUID">
    <vt:lpwstr>4d5863d2-5b0e-48ce-9416-edad352bd330</vt:lpwstr>
  </property>
</Properties>
</file>